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6" r:id="rId1"/>
  </p:sldMasterIdLst>
  <p:notesMasterIdLst>
    <p:notesMasterId r:id="rId8"/>
  </p:notesMasterIdLst>
  <p:handoutMasterIdLst>
    <p:handoutMasterId r:id="rId9"/>
  </p:handoutMasterIdLst>
  <p:sldIdLst>
    <p:sldId id="327" r:id="rId2"/>
    <p:sldId id="338" r:id="rId3"/>
    <p:sldId id="337" r:id="rId4"/>
    <p:sldId id="341" r:id="rId5"/>
    <p:sldId id="339" r:id="rId6"/>
    <p:sldId id="340" r:id="rId7"/>
  </p:sldIdLst>
  <p:sldSz cx="9144000" cy="6858000" type="screen4x3"/>
  <p:notesSz cx="6921500" cy="10083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C77"/>
    <a:srgbClr val="C6D254"/>
    <a:srgbClr val="B1D254"/>
    <a:srgbClr val="2A6EA8"/>
    <a:srgbClr val="1A4669"/>
    <a:srgbClr val="127092"/>
    <a:srgbClr val="637381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73" autoAdjust="0"/>
    <p:restoredTop sz="92027" autoAdjust="0"/>
  </p:normalViewPr>
  <p:slideViewPr>
    <p:cSldViewPr snapToGrid="0">
      <p:cViewPr varScale="1">
        <p:scale>
          <a:sx n="73" d="100"/>
          <a:sy n="73" d="100"/>
        </p:scale>
        <p:origin x="-14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>
              <a:defRPr sz="1200"/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>
              <a:defRPr sz="1200"/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>
              <a:defRPr sz="1200"/>
            </a:lvl1pPr>
          </a:lstStyle>
          <a:p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>
              <a:defRPr sz="1200"/>
            </a:lvl1pPr>
          </a:lstStyle>
          <a:p>
            <a:fld id="{5CD1F091-1963-404F-89B4-3044957B36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6530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>
              <a:defRPr sz="1200"/>
            </a:lvl1pPr>
          </a:lstStyle>
          <a:p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9800" y="755650"/>
            <a:ext cx="5041900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>
              <a:defRPr sz="1200"/>
            </a:lvl1pPr>
          </a:lstStyle>
          <a:p>
            <a:fld id="{C847D463-3564-4FD6-ADAE-DC5164D945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814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he-IL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02FB90-025B-4D5D-96B9-53AD3C2C2E80}" type="slidenum">
              <a:rPr lang="en-GB">
                <a:solidFill>
                  <a:srgbClr val="000000"/>
                </a:solidFill>
              </a:rPr>
              <a:pPr/>
              <a:t>1</a:t>
            </a:fld>
            <a:endParaRPr lang="en-GB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Blocking extensibility:</a:t>
            </a:r>
          </a:p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1.</a:t>
            </a:r>
            <a:r>
              <a:rPr lang="en-GB" baseline="0" dirty="0" smtClean="0"/>
              <a:t> </a:t>
            </a:r>
            <a:r>
              <a:rPr lang="en-GB" dirty="0" smtClean="0"/>
              <a:t>Slows</a:t>
            </a:r>
            <a:r>
              <a:rPr lang="en-GB" baseline="0" dirty="0" smtClean="0"/>
              <a:t> introduction of new OTT </a:t>
            </a:r>
            <a:r>
              <a:rPr lang="en-GB" dirty="0" smtClean="0"/>
              <a:t>competition a little</a:t>
            </a:r>
          </a:p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2. Reduces</a:t>
            </a:r>
            <a:r>
              <a:rPr lang="en-GB" baseline="0" dirty="0" smtClean="0"/>
              <a:t> the </a:t>
            </a:r>
            <a:r>
              <a:rPr lang="en-GB" dirty="0" smtClean="0"/>
              <a:t>attack surface a little</a:t>
            </a:r>
          </a:p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But:</a:t>
            </a:r>
          </a:p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1. merely shifts new services</a:t>
            </a:r>
            <a:r>
              <a:rPr lang="en-GB" baseline="0" dirty="0" smtClean="0"/>
              <a:t> to within http (over the top of the top)</a:t>
            </a:r>
            <a:endParaRPr lang="en-GB" dirty="0" smtClean="0"/>
          </a:p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2. merely shifts attacks to within http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7D463-3564-4FD6-ADAE-DC5164D9452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263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6" descr="open-slide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75" y="0"/>
            <a:ext cx="9137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56597" y="4612704"/>
            <a:ext cx="8067675" cy="684277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742949" y="5324845"/>
            <a:ext cx="8081011" cy="514350"/>
          </a:xfrm>
        </p:spPr>
        <p:txBody>
          <a:bodyPr anchor="ctr"/>
          <a:lstStyle>
            <a:lvl1pPr marL="0" indent="0" algn="l"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type="body" idx="11"/>
          </p:nvPr>
        </p:nvSpPr>
        <p:spPr>
          <a:xfrm>
            <a:off x="742949" y="6000768"/>
            <a:ext cx="8088631" cy="514350"/>
          </a:xfrm>
        </p:spPr>
        <p:txBody>
          <a:bodyPr anchor="ctr"/>
          <a:lstStyle>
            <a:lvl1pPr marL="0" indent="0" algn="l"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ransition advClick="0" advTm="10000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/>
            </a:lvl1pPr>
            <a:lvl2pPr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83CC780-0C68-433E-9584-884693552DC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 advClick="0" advTm="10000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5BA1741-52A0-4AFB-9D3E-FE883746608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 advClick="0" advTm="10000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תמונה 6" descr="content-slide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75" y="0"/>
            <a:ext cx="9140825" cy="686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276225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  <a:endParaRPr lang="en-GB" smtClean="0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4488" y="1433513"/>
            <a:ext cx="8455025" cy="510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add 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73425" y="6530975"/>
            <a:ext cx="2597150" cy="3270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000000"/>
                </a:solidFill>
                <a:latin typeface="Calibri" pitchFamily="34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600" y="6472238"/>
            <a:ext cx="495300" cy="38576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00000"/>
                </a:solidFill>
                <a:latin typeface="Calibri" pitchFamily="34" charset="0"/>
              </a:defRPr>
            </a:lvl1pPr>
          </a:lstStyle>
          <a:p>
            <a:fld id="{A2BC59A2-63E7-4B81-BA19-F27C06B10663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0" r:id="rId1"/>
    <p:sldLayoutId id="2147484066" r:id="rId2"/>
    <p:sldLayoutId id="2147484067" r:id="rId3"/>
  </p:sldLayoutIdLst>
  <p:transition advClick="0" advTm="10000">
    <p:wipe dir="r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90000"/>
        <a:buBlip>
          <a:blip r:embed="rId6"/>
        </a:buBlip>
        <a:defRPr sz="2400" b="1"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20000"/>
        <a:buFont typeface="Arial" charset="0"/>
        <a:buChar char="•"/>
        <a:defRPr sz="2000" b="1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20000"/>
        <a:buFont typeface="Arial" charset="0"/>
        <a:buChar char="•"/>
        <a:defRPr b="1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20000"/>
        <a:buFont typeface="Arial" charset="0"/>
        <a:buChar char="•"/>
        <a:defRPr b="1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20000"/>
        <a:buFont typeface="Arial" charset="0"/>
        <a:buChar char="•"/>
        <a:defRPr b="1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iab.org/activities/workshops/semi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ab.org/2014/11/14/iab-statement-on-internet-confidentiality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ab.org/activities/programs/ip-stack-evolution-progra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title"/>
          </p:nvPr>
        </p:nvSpPr>
        <p:spPr>
          <a:xfrm>
            <a:off x="695325" y="4456113"/>
            <a:ext cx="8080375" cy="709612"/>
          </a:xfrm>
        </p:spPr>
        <p:txBody>
          <a:bodyPr/>
          <a:lstStyle/>
          <a:p>
            <a:r>
              <a:rPr lang="en-GB" cap="none" dirty="0" smtClean="0"/>
              <a:t>Internet Architecture Board; Report Back</a:t>
            </a:r>
            <a:endParaRPr lang="he-IL" cap="none" dirty="0" smtClean="0"/>
          </a:p>
        </p:txBody>
      </p:sp>
      <p:sp>
        <p:nvSpPr>
          <p:cNvPr id="6147" name="מציין מיקום טקסט 5"/>
          <p:cNvSpPr>
            <a:spLocks noGrp="1"/>
          </p:cNvSpPr>
          <p:nvPr>
            <p:ph type="body" idx="1"/>
          </p:nvPr>
        </p:nvSpPr>
        <p:spPr>
          <a:xfrm>
            <a:off x="715963" y="5038725"/>
            <a:ext cx="8072437" cy="514350"/>
          </a:xfrm>
        </p:spPr>
        <p:txBody>
          <a:bodyPr/>
          <a:lstStyle/>
          <a:p>
            <a:r>
              <a:rPr lang="en-GB" sz="2400" dirty="0" smtClean="0">
                <a:solidFill>
                  <a:srgbClr val="0F5C77"/>
                </a:solidFill>
              </a:rPr>
              <a:t>IAB Stack </a:t>
            </a:r>
            <a:r>
              <a:rPr lang="en-GB" sz="2400" dirty="0">
                <a:solidFill>
                  <a:srgbClr val="0F5C77"/>
                </a:solidFill>
              </a:rPr>
              <a:t>Evolution </a:t>
            </a:r>
            <a:r>
              <a:rPr lang="en-GB" sz="2400" dirty="0" smtClean="0">
                <a:solidFill>
                  <a:srgbClr val="0F5C77"/>
                </a:solidFill>
              </a:rPr>
              <a:t>Programme: interaction with NFV</a:t>
            </a:r>
            <a:endParaRPr lang="he-IL" sz="2400" dirty="0" smtClean="0">
              <a:solidFill>
                <a:srgbClr val="0F5C77"/>
              </a:solidFill>
            </a:endParaRPr>
          </a:p>
        </p:txBody>
      </p:sp>
      <p:sp>
        <p:nvSpPr>
          <p:cNvPr id="6148" name="Rectangle 12"/>
          <p:cNvSpPr>
            <a:spLocks noChangeArrowheads="1"/>
          </p:cNvSpPr>
          <p:nvPr/>
        </p:nvSpPr>
        <p:spPr bwMode="auto">
          <a:xfrm>
            <a:off x="5308600" y="2908300"/>
            <a:ext cx="36449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800" b="1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Doc:</a:t>
            </a:r>
            <a:r>
              <a:rPr lang="en-GB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 TBA</a:t>
            </a:r>
            <a:endParaRPr lang="en-GB" sz="1800" dirty="0"/>
          </a:p>
          <a:p>
            <a:r>
              <a:rPr lang="fr-FR" sz="1800" b="1" dirty="0">
                <a:solidFill>
                  <a:srgbClr val="000000"/>
                </a:solidFill>
                <a:latin typeface="Arial" charset="0"/>
                <a:cs typeface="Arial" charset="0"/>
              </a:rPr>
              <a:t>Source:</a:t>
            </a:r>
            <a:r>
              <a:rPr lang="fr-FR" sz="1800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en-GB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Bob Briscoe, BT</a:t>
            </a:r>
            <a:endParaRPr lang="en-GB" sz="18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r>
              <a:rPr lang="en-GB" sz="1800" b="1" dirty="0">
                <a:solidFill>
                  <a:srgbClr val="000000"/>
                </a:solidFill>
                <a:latin typeface="Arial" charset="0"/>
                <a:cs typeface="Arial" charset="0"/>
              </a:rPr>
              <a:t>Agenda item: </a:t>
            </a:r>
            <a:r>
              <a:rPr lang="en-GB" sz="18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Liaisons</a:t>
            </a:r>
            <a:endParaRPr lang="en-GB" sz="18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r>
              <a:rPr lang="en-GB" sz="1800" b="1" dirty="0">
                <a:solidFill>
                  <a:srgbClr val="000000"/>
                </a:solidFill>
                <a:latin typeface="Arial" charset="0"/>
                <a:cs typeface="Arial" charset="0"/>
              </a:rPr>
              <a:t>For:</a:t>
            </a:r>
            <a:r>
              <a:rPr lang="en-GB" sz="1800" dirty="0">
                <a:solidFill>
                  <a:srgbClr val="000000"/>
                </a:solidFill>
                <a:latin typeface="Arial" charset="0"/>
                <a:cs typeface="Arial" charset="0"/>
              </a:rPr>
              <a:t> </a:t>
            </a:r>
            <a:r>
              <a:rPr lang="en-GB" sz="18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Discussion</a:t>
            </a:r>
            <a:endParaRPr lang="en-GB" sz="1800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6149" name="TextBox 9"/>
          <p:cNvSpPr txBox="1">
            <a:spLocks noChangeArrowheads="1"/>
          </p:cNvSpPr>
          <p:nvPr/>
        </p:nvSpPr>
        <p:spPr bwMode="auto">
          <a:xfrm>
            <a:off x="506413" y="6581775"/>
            <a:ext cx="27019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200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© ETSI </a:t>
            </a:r>
            <a:r>
              <a:rPr lang="en-GB" sz="1200" dirty="0" smtClean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2015. </a:t>
            </a:r>
            <a:r>
              <a:rPr lang="en-GB" sz="1200" dirty="0">
                <a:solidFill>
                  <a:srgbClr val="000000"/>
                </a:solidFill>
                <a:latin typeface="Calibri" pitchFamily="34" charset="0"/>
                <a:cs typeface="Arial" charset="0"/>
              </a:rPr>
              <a:t>All rights reserved</a:t>
            </a:r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5507" y="4598994"/>
            <a:ext cx="1043559" cy="779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IAB Stack Evolution Programme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Internet Architecture Board (IAB)</a:t>
            </a:r>
          </a:p>
          <a:p>
            <a:pPr lvl="1"/>
            <a:r>
              <a:rPr lang="en-GB" dirty="0" smtClean="0"/>
              <a:t>Architecture and Liaison activity for the IETF</a:t>
            </a:r>
          </a:p>
          <a:p>
            <a:endParaRPr lang="en-GB" dirty="0" smtClean="0"/>
          </a:p>
          <a:p>
            <a:r>
              <a:rPr lang="en-GB" dirty="0" smtClean="0"/>
              <a:t>IAB Stack Evolution Programme</a:t>
            </a:r>
          </a:p>
          <a:p>
            <a:pPr lvl="1"/>
            <a:r>
              <a:rPr lang="en-GB" dirty="0" smtClean="0"/>
              <a:t>Addressing near-impossibility of evolving the Internet stack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This talk</a:t>
            </a:r>
            <a:endParaRPr lang="en-GB" dirty="0"/>
          </a:p>
          <a:p>
            <a:pPr lvl="1"/>
            <a:r>
              <a:rPr lang="en-GB" dirty="0" smtClean="0"/>
              <a:t>Prepared in </a:t>
            </a:r>
            <a:r>
              <a:rPr lang="en-GB" dirty="0"/>
              <a:t>co-operation with our IETF liaison: Diego Lopez</a:t>
            </a:r>
          </a:p>
          <a:p>
            <a:pPr lvl="1"/>
            <a:r>
              <a:rPr lang="en-GB" dirty="0" smtClean="0"/>
              <a:t>Recent IAB workshop: Stack Evolution in </a:t>
            </a:r>
            <a:r>
              <a:rPr lang="en-GB" dirty="0"/>
              <a:t>a Middlebox Internet </a:t>
            </a:r>
            <a:r>
              <a:rPr lang="en-GB" dirty="0" smtClean="0"/>
              <a:t>(SEMI) &lt;</a:t>
            </a:r>
            <a:r>
              <a:rPr lang="en-GB" dirty="0" smtClean="0">
                <a:hlinkClick r:id="rId2"/>
              </a:rPr>
              <a:t>https</a:t>
            </a:r>
            <a:r>
              <a:rPr lang="en-GB" dirty="0">
                <a:hlinkClick r:id="rId2"/>
              </a:rPr>
              <a:t>://www.iab.org/activities/workshops/semi</a:t>
            </a:r>
            <a:r>
              <a:rPr lang="en-GB" dirty="0" smtClean="0">
                <a:hlinkClick r:id="rId2"/>
              </a:rPr>
              <a:t>/</a:t>
            </a:r>
            <a:r>
              <a:rPr lang="en-GB" dirty="0" smtClean="0"/>
              <a:t>&gt;</a:t>
            </a:r>
          </a:p>
          <a:p>
            <a:pPr lvl="2"/>
            <a:r>
              <a:rPr lang="en-GB" dirty="0" smtClean="0"/>
              <a:t>participants decided </a:t>
            </a:r>
            <a:r>
              <a:rPr lang="en-GB" dirty="0"/>
              <a:t>to reach out to NFV </a:t>
            </a:r>
            <a:r>
              <a:rPr lang="en-GB" dirty="0" smtClean="0"/>
              <a:t>ISG</a:t>
            </a:r>
          </a:p>
          <a:p>
            <a:pPr lvl="2"/>
            <a:r>
              <a:rPr lang="en-GB" dirty="0" smtClean="0"/>
              <a:t>this update is given </a:t>
            </a:r>
            <a:r>
              <a:rPr lang="en-GB" dirty="0"/>
              <a:t>in my personal capacity</a:t>
            </a:r>
          </a:p>
          <a:p>
            <a:pPr lvl="1"/>
            <a:r>
              <a:rPr lang="en-GB" dirty="0" smtClean="0"/>
              <a:t>More formal liaison or joint action could follow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3CC780-0C68-433E-9584-884693552DC9}" type="slidenum">
              <a:rPr lang="en-GB" smtClean="0"/>
              <a:pPr/>
              <a:t>2</a:t>
            </a:fld>
            <a:endParaRPr lang="en-GB"/>
          </a:p>
        </p:txBody>
      </p:sp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3689" y="1359407"/>
            <a:ext cx="1043559" cy="779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0358295"/>
      </p:ext>
    </p:extLst>
  </p:cSld>
  <p:clrMapOvr>
    <a:masterClrMapping/>
  </p:clrMapOvr>
  <p:transition advClick="0" advTm="10000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Collision course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Pervasive monitoring by government agencies</a:t>
            </a:r>
          </a:p>
          <a:p>
            <a:pPr lvl="1"/>
            <a:r>
              <a:rPr lang="en-GB" dirty="0" smtClean="0"/>
              <a:t>Snowden revelations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The middlebox tussle</a:t>
            </a:r>
          </a:p>
          <a:p>
            <a:pPr lvl="1"/>
            <a:r>
              <a:rPr lang="en-GB" dirty="0"/>
              <a:t>two perceived drivers: security protection &amp; business protection</a:t>
            </a:r>
          </a:p>
          <a:p>
            <a:pPr lvl="1"/>
            <a:r>
              <a:rPr lang="en-GB" dirty="0" smtClean="0"/>
              <a:t>widespread blocking of IETF extensibility mechanisms</a:t>
            </a:r>
          </a:p>
          <a:p>
            <a:pPr lvl="2"/>
            <a:r>
              <a:rPr lang="en-GB" dirty="0" smtClean="0"/>
              <a:t>new e2e protocols (IP next header numbers) blocked, e.g. SCTP</a:t>
            </a:r>
          </a:p>
          <a:p>
            <a:pPr lvl="2"/>
            <a:r>
              <a:rPr lang="en-GB" dirty="0" smtClean="0"/>
              <a:t>new services (port numbers) blocked (often leaving only https and http)</a:t>
            </a:r>
          </a:p>
          <a:p>
            <a:pPr lvl="2"/>
            <a:r>
              <a:rPr lang="en-GB" dirty="0" smtClean="0"/>
              <a:t>new protocol option numbers blocked (e.g. TCP options like multipath)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IAB/IETF response in both cases:</a:t>
            </a:r>
          </a:p>
          <a:p>
            <a:pPr lvl="1"/>
            <a:r>
              <a:rPr lang="en-GB" dirty="0" smtClean="0"/>
              <a:t>plans to encrypt and authenticate all end-to-end protocol fields and data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GB" dirty="0" smtClean="0"/>
              <a:t>protects privacy*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GB" dirty="0" smtClean="0"/>
              <a:t>enforces architecture</a:t>
            </a:r>
          </a:p>
          <a:p>
            <a:pPr marL="857250" lvl="1" indent="-342900"/>
            <a:r>
              <a:rPr lang="en-GB" dirty="0" smtClean="0"/>
              <a:t>unsolicited services might be useful, but they have no right to data visibility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3CC780-0C68-433E-9584-884693552DC9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940528" y="6230981"/>
            <a:ext cx="50754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solidFill>
                  <a:srgbClr val="404040"/>
                </a:solidFill>
                <a:latin typeface="+mn-lt"/>
              </a:rPr>
              <a:t>		</a:t>
            </a:r>
            <a:r>
              <a:rPr lang="en-GB" sz="1400" dirty="0">
                <a:solidFill>
                  <a:srgbClr val="404040"/>
                </a:solidFill>
                <a:latin typeface="+mn-lt"/>
              </a:rPr>
              <a:t/>
            </a:r>
            <a:br>
              <a:rPr lang="en-GB" sz="1400" dirty="0">
                <a:solidFill>
                  <a:srgbClr val="404040"/>
                </a:solidFill>
                <a:latin typeface="+mn-lt"/>
              </a:rPr>
            </a:br>
            <a:r>
              <a:rPr lang="en-GB" sz="1400" dirty="0">
                <a:solidFill>
                  <a:srgbClr val="404040"/>
                </a:solidFill>
                <a:latin typeface="+mn-lt"/>
              </a:rPr>
              <a:t>* Nov 2013 </a:t>
            </a:r>
            <a:r>
              <a:rPr lang="en-GB" sz="1400" dirty="0">
                <a:solidFill>
                  <a:srgbClr val="404040"/>
                </a:solidFill>
                <a:latin typeface="+mn-lt"/>
                <a:hlinkClick r:id="rId3"/>
              </a:rPr>
              <a:t>IAB recommendation</a:t>
            </a:r>
            <a:r>
              <a:rPr lang="en-GB" sz="1400" dirty="0">
                <a:solidFill>
                  <a:srgbClr val="404040"/>
                </a:solidFill>
                <a:latin typeface="+mn-lt"/>
              </a:rPr>
              <a:t> to harden Internet </a:t>
            </a:r>
            <a:r>
              <a:rPr lang="en-GB" sz="1400" dirty="0" smtClean="0">
                <a:solidFill>
                  <a:srgbClr val="404040"/>
                </a:solidFill>
                <a:latin typeface="+mn-lt"/>
              </a:rPr>
              <a:t>Confidentiality</a:t>
            </a:r>
            <a:endParaRPr lang="en-GB" sz="1400" dirty="0">
              <a:solidFill>
                <a:srgbClr val="40404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4340024"/>
      </p:ext>
    </p:extLst>
  </p:cSld>
  <p:clrMapOvr>
    <a:masterClrMapping/>
  </p:clrMapOvr>
  <p:transition advClick="0" advTm="10000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Impact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"/>
            <a:r>
              <a:rPr lang="en-GB" dirty="0"/>
              <a:t>Market in (virtualised) network functions could shrink</a:t>
            </a:r>
          </a:p>
          <a:p>
            <a:pPr marL="57150"/>
            <a:endParaRPr lang="en-GB" dirty="0" smtClean="0"/>
          </a:p>
          <a:p>
            <a:pPr marL="57150"/>
            <a:r>
              <a:rPr lang="en-GB" dirty="0" smtClean="0"/>
              <a:t>Need to define new interface(s) </a:t>
            </a:r>
          </a:p>
          <a:p>
            <a:pPr marL="857250" lvl="2"/>
            <a:r>
              <a:rPr lang="en-GB" dirty="0" smtClean="0"/>
              <a:t>need </a:t>
            </a:r>
            <a:r>
              <a:rPr lang="en-GB" dirty="0"/>
              <a:t>to shift from unsolicited to </a:t>
            </a:r>
            <a:r>
              <a:rPr lang="en-GB" dirty="0" smtClean="0"/>
              <a:t>solicited intervention</a:t>
            </a:r>
            <a:endParaRPr lang="en-GB" dirty="0"/>
          </a:p>
          <a:p>
            <a:pPr marL="857250" lvl="2"/>
            <a:r>
              <a:rPr lang="en-GB" dirty="0" smtClean="0"/>
              <a:t>signalling from app to network function, or vice versa</a:t>
            </a:r>
          </a:p>
          <a:p>
            <a:pPr marL="857250" lvl="2"/>
            <a:r>
              <a:rPr lang="en-GB" dirty="0" smtClean="0"/>
              <a:t>in-band preferred, out-of-band maybe</a:t>
            </a:r>
          </a:p>
          <a:p>
            <a:pPr marL="857250" lvl="2"/>
            <a:r>
              <a:rPr lang="en-GB" dirty="0" smtClean="0"/>
              <a:t>think "ICMP that works"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3CC780-0C68-433E-9584-884693552DC9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901843" y="4299013"/>
            <a:ext cx="3617657" cy="30777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GB" sz="1400" dirty="0" smtClean="0">
                <a:solidFill>
                  <a:srgbClr val="404040"/>
                </a:solidFill>
                <a:latin typeface="+mn-lt"/>
              </a:rPr>
              <a:t>ICMP: 	Internet Control Message Protocol</a:t>
            </a:r>
            <a:endParaRPr lang="en-GB" sz="1400" dirty="0">
              <a:solidFill>
                <a:srgbClr val="40404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33343217"/>
      </p:ext>
    </p:extLst>
  </p:cSld>
  <p:clrMapOvr>
    <a:masterClrMapping/>
  </p:clrMapOvr>
  <p:transition advClick="0" advTm="10000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Potential positive role of NFV recognised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freshness – protocol extensions should deploy faster</a:t>
            </a:r>
          </a:p>
          <a:p>
            <a:pPr lvl="1"/>
            <a:r>
              <a:rPr lang="en-GB" dirty="0" smtClean="0"/>
              <a:t>protocol extension often not possible with hardware </a:t>
            </a:r>
            <a:r>
              <a:rPr lang="en-GB" dirty="0" err="1" smtClean="0"/>
              <a:t>middleboxes</a:t>
            </a:r>
            <a:endParaRPr lang="en-GB" dirty="0" smtClean="0"/>
          </a:p>
          <a:p>
            <a:pPr lvl="1"/>
            <a:r>
              <a:rPr lang="en-GB" dirty="0" smtClean="0"/>
              <a:t>more systematic update practices as NFV becomes the norm</a:t>
            </a:r>
          </a:p>
          <a:p>
            <a:endParaRPr lang="en-GB" dirty="0"/>
          </a:p>
          <a:p>
            <a:r>
              <a:rPr lang="en-GB" dirty="0" smtClean="0"/>
              <a:t>a voice for the middlebox industry</a:t>
            </a:r>
          </a:p>
          <a:p>
            <a:pPr lvl="1"/>
            <a:r>
              <a:rPr lang="en-GB" dirty="0" smtClean="0"/>
              <a:t>NFV ISG brings most middlebox vendors and operators together</a:t>
            </a:r>
          </a:p>
          <a:p>
            <a:pPr lvl="1"/>
            <a:r>
              <a:rPr lang="en-GB" dirty="0" smtClean="0"/>
              <a:t>the first time the IETF can address this industry in one place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Downsides </a:t>
            </a:r>
            <a:r>
              <a:rPr lang="en-GB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also recognised</a:t>
            </a:r>
          </a:p>
          <a:p>
            <a:r>
              <a:rPr lang="en-GB" dirty="0" smtClean="0"/>
              <a:t>staleness</a:t>
            </a:r>
          </a:p>
          <a:p>
            <a:pPr lvl="1"/>
            <a:r>
              <a:rPr lang="en-GB" dirty="0" smtClean="0"/>
              <a:t>many virtual appliances will still be updated </a:t>
            </a:r>
            <a:r>
              <a:rPr lang="en-GB" dirty="0"/>
              <a:t>rarely </a:t>
            </a:r>
            <a:r>
              <a:rPr lang="en-GB" dirty="0" smtClean="0"/>
              <a:t>or never</a:t>
            </a:r>
          </a:p>
          <a:p>
            <a:r>
              <a:rPr lang="en-GB" dirty="0" smtClean="0"/>
              <a:t>not central to scope of NFV ISG</a:t>
            </a:r>
          </a:p>
          <a:p>
            <a:pPr lvl="1"/>
            <a:r>
              <a:rPr lang="en-GB" dirty="0" smtClean="0"/>
              <a:t>data </a:t>
            </a:r>
            <a:r>
              <a:rPr lang="en-GB" dirty="0"/>
              <a:t>plane </a:t>
            </a:r>
            <a:r>
              <a:rPr lang="en-GB" dirty="0" smtClean="0"/>
              <a:t>interfaces specific to each network function</a:t>
            </a:r>
          </a:p>
          <a:p>
            <a:pPr lvl="1"/>
            <a:r>
              <a:rPr lang="en-GB" dirty="0" smtClean="0"/>
              <a:t>(but security </a:t>
            </a:r>
            <a:r>
              <a:rPr lang="en-GB" dirty="0" err="1" smtClean="0"/>
              <a:t>ToR</a:t>
            </a:r>
            <a:r>
              <a:rPr lang="en-GB" dirty="0" smtClean="0"/>
              <a:t> does address pervasive encryption)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3CC780-0C68-433E-9584-884693552DC9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1571690"/>
      </p:ext>
    </p:extLst>
  </p:cSld>
  <p:clrMapOvr>
    <a:masterClrMapping/>
  </p:clrMapOvr>
  <p:transition advClick="0" advTm="10000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Invitation to relevant IETF activities</a:t>
            </a:r>
          </a:p>
          <a:p>
            <a:pPr lvl="1"/>
            <a:r>
              <a:rPr lang="en-GB" dirty="0" smtClean="0"/>
              <a:t>IETF WGs: </a:t>
            </a:r>
            <a:r>
              <a:rPr lang="en-GB" dirty="0" err="1" smtClean="0"/>
              <a:t>httpbis</a:t>
            </a:r>
            <a:r>
              <a:rPr lang="en-GB" dirty="0" smtClean="0"/>
              <a:t>, TAPS, </a:t>
            </a:r>
            <a:r>
              <a:rPr lang="en-GB" dirty="0" err="1" smtClean="0"/>
              <a:t>tcpinc</a:t>
            </a:r>
            <a:r>
              <a:rPr lang="en-GB" dirty="0" smtClean="0"/>
              <a:t>, TLS, </a:t>
            </a:r>
            <a:r>
              <a:rPr lang="en-GB" dirty="0" err="1" smtClean="0"/>
              <a:t>tsvarea</a:t>
            </a:r>
            <a:r>
              <a:rPr lang="en-GB" dirty="0" smtClean="0"/>
              <a:t>, PCP, ...?</a:t>
            </a:r>
          </a:p>
          <a:p>
            <a:pPr lvl="1"/>
            <a:r>
              <a:rPr lang="en-GB" dirty="0"/>
              <a:t>non-WG </a:t>
            </a:r>
            <a:r>
              <a:rPr lang="en-GB" dirty="0" smtClean="0"/>
              <a:t>mailing list: Handling pervasive monitoring (PERPASS)</a:t>
            </a:r>
          </a:p>
          <a:p>
            <a:pPr lvl="1"/>
            <a:r>
              <a:rPr lang="en-GB" dirty="0" smtClean="0"/>
              <a:t>Potential activities</a:t>
            </a:r>
            <a:r>
              <a:rPr lang="en-GB" dirty="0"/>
              <a:t>: MCIC, SPUD, </a:t>
            </a:r>
            <a:r>
              <a:rPr lang="en-GB" dirty="0" smtClean="0"/>
              <a:t>middlebox detection &amp; error collection, ...?</a:t>
            </a:r>
            <a:endParaRPr lang="en-GB" dirty="0"/>
          </a:p>
          <a:p>
            <a:pPr lvl="1"/>
            <a:r>
              <a:rPr lang="en-GB" dirty="0" smtClean="0"/>
              <a:t>Collectively forming decisions on </a:t>
            </a:r>
          </a:p>
          <a:p>
            <a:pPr lvl="2"/>
            <a:r>
              <a:rPr lang="en-GB" dirty="0" smtClean="0"/>
              <a:t>trust model</a:t>
            </a:r>
          </a:p>
          <a:p>
            <a:pPr lvl="2"/>
            <a:r>
              <a:rPr lang="en-GB" dirty="0" smtClean="0"/>
              <a:t>crypto coverage in protocol headers</a:t>
            </a:r>
            <a:endParaRPr lang="en-GB" dirty="0"/>
          </a:p>
          <a:p>
            <a:pPr lvl="1"/>
            <a:r>
              <a:rPr lang="en-GB" dirty="0" smtClean="0"/>
              <a:t>next IETF meeting, Dallas 22-27 Mar 2015.</a:t>
            </a:r>
          </a:p>
          <a:p>
            <a:r>
              <a:rPr lang="en-GB" dirty="0" smtClean="0"/>
              <a:t>IAB stack evolution programme* </a:t>
            </a:r>
          </a:p>
          <a:p>
            <a:pPr lvl="1"/>
            <a:r>
              <a:rPr lang="en-GB" dirty="0" smtClean="0"/>
              <a:t>lead: Brian Trammel</a:t>
            </a:r>
          </a:p>
          <a:p>
            <a:endParaRPr lang="en-GB" dirty="0" smtClean="0"/>
          </a:p>
          <a:p>
            <a:r>
              <a:rPr lang="en-GB" dirty="0" smtClean="0"/>
              <a:t>NFV ISG activity?</a:t>
            </a:r>
          </a:p>
          <a:p>
            <a:r>
              <a:rPr lang="en-GB" dirty="0" smtClean="0"/>
              <a:t>joint NFV-IETF initiative?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3CC780-0C68-433E-9584-884693552DC9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790118" y="3005789"/>
            <a:ext cx="3211905" cy="20313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404040"/>
                </a:solidFill>
                <a:latin typeface="+mn-lt"/>
              </a:rPr>
              <a:t>TAPS: </a:t>
            </a:r>
            <a:r>
              <a:rPr lang="en-GB" sz="1400" dirty="0" smtClean="0">
                <a:solidFill>
                  <a:srgbClr val="404040"/>
                </a:solidFill>
                <a:latin typeface="+mn-lt"/>
              </a:rPr>
              <a:t>	</a:t>
            </a:r>
            <a:r>
              <a:rPr lang="en-GB" sz="1400" dirty="0" err="1" smtClean="0">
                <a:solidFill>
                  <a:srgbClr val="404040"/>
                </a:solidFill>
                <a:latin typeface="+mn-lt"/>
              </a:rPr>
              <a:t>TrAnsPort</a:t>
            </a:r>
            <a:r>
              <a:rPr lang="en-GB" sz="1400" dirty="0" smtClean="0">
                <a:solidFill>
                  <a:srgbClr val="404040"/>
                </a:solidFill>
                <a:latin typeface="+mn-lt"/>
              </a:rPr>
              <a:t> </a:t>
            </a:r>
            <a:r>
              <a:rPr lang="en-GB" sz="1400" dirty="0">
                <a:solidFill>
                  <a:srgbClr val="404040"/>
                </a:solidFill>
                <a:latin typeface="+mn-lt"/>
              </a:rPr>
              <a:t>Services</a:t>
            </a:r>
          </a:p>
          <a:p>
            <a:r>
              <a:rPr lang="en-GB" sz="1400" dirty="0" err="1">
                <a:solidFill>
                  <a:srgbClr val="404040"/>
                </a:solidFill>
                <a:latin typeface="+mn-lt"/>
              </a:rPr>
              <a:t>tcpinc</a:t>
            </a:r>
            <a:r>
              <a:rPr lang="en-GB" sz="1400" dirty="0">
                <a:solidFill>
                  <a:srgbClr val="404040"/>
                </a:solidFill>
                <a:latin typeface="+mn-lt"/>
              </a:rPr>
              <a:t>: </a:t>
            </a:r>
            <a:r>
              <a:rPr lang="en-GB" sz="1400" dirty="0" smtClean="0">
                <a:solidFill>
                  <a:srgbClr val="404040"/>
                </a:solidFill>
                <a:latin typeface="+mn-lt"/>
              </a:rPr>
              <a:t>	TCP </a:t>
            </a:r>
            <a:r>
              <a:rPr lang="en-GB" sz="1400" dirty="0" err="1">
                <a:solidFill>
                  <a:srgbClr val="404040"/>
                </a:solidFill>
                <a:latin typeface="+mn-lt"/>
              </a:rPr>
              <a:t>INCreased</a:t>
            </a:r>
            <a:r>
              <a:rPr lang="en-GB" sz="1400" dirty="0">
                <a:solidFill>
                  <a:srgbClr val="404040"/>
                </a:solidFill>
                <a:latin typeface="+mn-lt"/>
              </a:rPr>
              <a:t> security</a:t>
            </a:r>
          </a:p>
          <a:p>
            <a:r>
              <a:rPr lang="en-GB" sz="1400" dirty="0">
                <a:solidFill>
                  <a:srgbClr val="404040"/>
                </a:solidFill>
                <a:latin typeface="+mn-lt"/>
              </a:rPr>
              <a:t>TLS: </a:t>
            </a:r>
            <a:r>
              <a:rPr lang="en-GB" sz="1400" dirty="0" smtClean="0">
                <a:solidFill>
                  <a:srgbClr val="404040"/>
                </a:solidFill>
                <a:latin typeface="+mn-lt"/>
              </a:rPr>
              <a:t>	Transport </a:t>
            </a:r>
            <a:r>
              <a:rPr lang="en-GB" sz="1400" dirty="0">
                <a:solidFill>
                  <a:srgbClr val="404040"/>
                </a:solidFill>
                <a:latin typeface="+mn-lt"/>
              </a:rPr>
              <a:t>Layer Security</a:t>
            </a:r>
          </a:p>
          <a:p>
            <a:r>
              <a:rPr lang="en-GB" sz="1400" dirty="0" err="1">
                <a:solidFill>
                  <a:srgbClr val="404040"/>
                </a:solidFill>
                <a:latin typeface="+mn-lt"/>
              </a:rPr>
              <a:t>tsvarea</a:t>
            </a:r>
            <a:r>
              <a:rPr lang="en-GB" sz="1400" dirty="0">
                <a:solidFill>
                  <a:srgbClr val="404040"/>
                </a:solidFill>
                <a:latin typeface="+mn-lt"/>
              </a:rPr>
              <a:t>: </a:t>
            </a:r>
            <a:r>
              <a:rPr lang="en-GB" sz="1400" dirty="0" smtClean="0">
                <a:solidFill>
                  <a:srgbClr val="404040"/>
                </a:solidFill>
                <a:latin typeface="+mn-lt"/>
              </a:rPr>
              <a:t>	Transport </a:t>
            </a:r>
            <a:r>
              <a:rPr lang="en-GB" sz="1400" dirty="0">
                <a:solidFill>
                  <a:srgbClr val="404040"/>
                </a:solidFill>
                <a:latin typeface="+mn-lt"/>
              </a:rPr>
              <a:t>Area Plenary</a:t>
            </a:r>
          </a:p>
          <a:p>
            <a:r>
              <a:rPr lang="en-GB" sz="1400" dirty="0">
                <a:solidFill>
                  <a:srgbClr val="404040"/>
                </a:solidFill>
                <a:latin typeface="+mn-lt"/>
              </a:rPr>
              <a:t>PCP: </a:t>
            </a:r>
            <a:r>
              <a:rPr lang="en-GB" sz="1400" dirty="0" smtClean="0">
                <a:solidFill>
                  <a:srgbClr val="404040"/>
                </a:solidFill>
                <a:latin typeface="+mn-lt"/>
              </a:rPr>
              <a:t>	Port </a:t>
            </a:r>
            <a:r>
              <a:rPr lang="en-GB" sz="1400" dirty="0">
                <a:solidFill>
                  <a:srgbClr val="404040"/>
                </a:solidFill>
                <a:latin typeface="+mn-lt"/>
              </a:rPr>
              <a:t>Control </a:t>
            </a:r>
            <a:r>
              <a:rPr lang="en-GB" sz="1400" dirty="0" smtClean="0">
                <a:solidFill>
                  <a:srgbClr val="404040"/>
                </a:solidFill>
                <a:latin typeface="+mn-lt"/>
              </a:rPr>
              <a:t>Protocol</a:t>
            </a:r>
          </a:p>
          <a:p>
            <a:r>
              <a:rPr lang="en-GB" sz="1400" dirty="0">
                <a:solidFill>
                  <a:srgbClr val="404040"/>
                </a:solidFill>
                <a:latin typeface="+mn-lt"/>
              </a:rPr>
              <a:t>MCIC: </a:t>
            </a:r>
            <a:r>
              <a:rPr lang="en-GB" sz="1400" dirty="0" smtClean="0">
                <a:solidFill>
                  <a:srgbClr val="404040"/>
                </a:solidFill>
                <a:latin typeface="+mn-lt"/>
              </a:rPr>
              <a:t>	Multiparty </a:t>
            </a:r>
            <a:r>
              <a:rPr lang="en-GB" sz="1400" dirty="0">
                <a:solidFill>
                  <a:srgbClr val="404040"/>
                </a:solidFill>
                <a:latin typeface="+mn-lt"/>
              </a:rPr>
              <a:t>Content Integrity </a:t>
            </a:r>
            <a:r>
              <a:rPr lang="en-GB" sz="1400" dirty="0" smtClean="0">
                <a:solidFill>
                  <a:srgbClr val="404040"/>
                </a:solidFill>
                <a:latin typeface="+mn-lt"/>
              </a:rPr>
              <a:t/>
            </a:r>
            <a:br>
              <a:rPr lang="en-GB" sz="1400" dirty="0" smtClean="0">
                <a:solidFill>
                  <a:srgbClr val="404040"/>
                </a:solidFill>
                <a:latin typeface="+mn-lt"/>
              </a:rPr>
            </a:br>
            <a:r>
              <a:rPr lang="en-GB" sz="1400" dirty="0" smtClean="0">
                <a:solidFill>
                  <a:srgbClr val="404040"/>
                </a:solidFill>
                <a:latin typeface="+mn-lt"/>
              </a:rPr>
              <a:t>	&amp; Confidentiality</a:t>
            </a:r>
          </a:p>
          <a:p>
            <a:r>
              <a:rPr lang="en-GB" sz="1400" dirty="0" smtClean="0">
                <a:solidFill>
                  <a:srgbClr val="404040"/>
                </a:solidFill>
                <a:latin typeface="+mn-lt"/>
              </a:rPr>
              <a:t>SPUD: 	Session Protocol Under </a:t>
            </a:r>
            <a:br>
              <a:rPr lang="en-GB" sz="1400" dirty="0" smtClean="0">
                <a:solidFill>
                  <a:srgbClr val="404040"/>
                </a:solidFill>
                <a:latin typeface="+mn-lt"/>
              </a:rPr>
            </a:br>
            <a:r>
              <a:rPr lang="en-GB" sz="1400" dirty="0" smtClean="0">
                <a:solidFill>
                  <a:srgbClr val="404040"/>
                </a:solidFill>
                <a:latin typeface="+mn-lt"/>
              </a:rPr>
              <a:t>	Datagrams</a:t>
            </a:r>
            <a:endParaRPr lang="en-GB" sz="1400" dirty="0">
              <a:solidFill>
                <a:srgbClr val="404040"/>
              </a:solidFill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3692" y="6304002"/>
            <a:ext cx="744582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GB" sz="1500" u="sng" dirty="0" smtClean="0"/>
              <a:t>		</a:t>
            </a:r>
          </a:p>
          <a:p>
            <a:pPr lvl="1"/>
            <a:r>
              <a:rPr lang="en-GB" sz="1500" dirty="0" smtClean="0"/>
              <a:t>* &lt;</a:t>
            </a:r>
            <a:r>
              <a:rPr lang="en-GB" sz="1500" dirty="0">
                <a:hlinkClick r:id="rId2"/>
              </a:rPr>
              <a:t>https://www.iab.org/activities/programs/ip-stack-evolution-program/</a:t>
            </a:r>
            <a:r>
              <a:rPr lang="en-GB" sz="1500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879536250"/>
      </p:ext>
    </p:extLst>
  </p:cSld>
  <p:clrMapOvr>
    <a:masterClrMapping/>
  </p:clrMapOvr>
  <p:transition advClick="0" advTm="10000"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NFV(13)M02026r1_NFV_SEC_EG_Progress_Report_to_NFV_2</Template>
  <TotalTime>2199</TotalTime>
  <Words>507</Words>
  <Application>Microsoft Office PowerPoint</Application>
  <PresentationFormat>On-screen Show (4:3)</PresentationFormat>
  <Paragraphs>97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Internet Architecture Board; Report Back</vt:lpstr>
      <vt:lpstr>IAB Stack Evolution Programme</vt:lpstr>
      <vt:lpstr>Collision course</vt:lpstr>
      <vt:lpstr>Impact</vt:lpstr>
      <vt:lpstr>Potential positive role of NFV recognised</vt:lpstr>
      <vt:lpstr>Next steps</vt:lpstr>
    </vt:vector>
  </TitlesOfParts>
  <Company>BT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NFV SECurity Expert Group</dc:title>
  <dc:creator>Bob Briscoe</dc:creator>
  <cp:lastModifiedBy>Bob Briscoe</cp:lastModifiedBy>
  <cp:revision>48</cp:revision>
  <dcterms:created xsi:type="dcterms:W3CDTF">2015-01-28T10:18:00Z</dcterms:created>
  <dcterms:modified xsi:type="dcterms:W3CDTF">2015-01-29T23:15:34Z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1366637731</vt:lpwstr>
  </property>
</Properties>
</file>