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8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7E9E8453-748E-4BE2-A7FD-D3F832B6BB6D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</a:t>
            </a:fld>
            <a:endParaRPr b="0" lang="en-GB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560" cy="4809960"/>
          </a:xfrm>
          <a:prstGeom prst="rect">
            <a:avLst/>
          </a:prstGeom>
        </p:spPr>
        <p:txBody>
          <a:bodyPr lIns="0" rIns="0" tIns="0" bIns="0"/>
          <a:p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CustomShape 2"/>
          <p:cNvSpPr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/>
          <a:p>
            <a:pPr algn="r">
              <a:lnSpc>
                <a:spcPct val="100000"/>
              </a:lnSpc>
            </a:pPr>
            <a:fld id="{CEFC2897-E719-4674-B128-36815F7607A8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1</a:t>
            </a:fld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600" cy="4113000"/>
          </a:xfrm>
          <a:prstGeom prst="rect">
            <a:avLst/>
          </a:prstGeom>
        </p:spPr>
        <p:txBody>
          <a:bodyPr lIns="0" rIns="0" tIns="0" bIns="0"/>
          <a:p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8" name="CustomShape 2"/>
          <p:cNvSpPr/>
          <p:nvPr/>
        </p:nvSpPr>
        <p:spPr>
          <a:xfrm>
            <a:off x="3884760" y="8685360"/>
            <a:ext cx="2970000" cy="45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9" name="CustomShape 3"/>
          <p:cNvSpPr/>
          <p:nvPr/>
        </p:nvSpPr>
        <p:spPr>
          <a:xfrm>
            <a:off x="3884760" y="0"/>
            <a:ext cx="2970000" cy="455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April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6560" cy="4809960"/>
          </a:xfrm>
          <a:prstGeom prst="rect">
            <a:avLst/>
          </a:prstGeom>
        </p:spPr>
        <p:txBody>
          <a:bodyPr lIns="0" rIns="0" tIns="0" bIns="0"/>
          <a:p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CustomShape 2"/>
          <p:cNvSpPr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/>
          <a:p>
            <a:pPr algn="r">
              <a:lnSpc>
                <a:spcPct val="100000"/>
              </a:lnSpc>
            </a:pPr>
            <a:fld id="{BA64B719-B5C1-4B5F-B4BA-D73309CA2465}" type="slidenum">
              <a:rPr b="0" lang="en-GB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+mn-ea"/>
              </a:rPr>
              <a:t>&lt;number&gt;</a:t>
            </a:fld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75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2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  <p:pic>
        <p:nvPicPr>
          <p:cNvPr id="113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528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8458200" y="0"/>
            <a:ext cx="684000" cy="685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8458200" y="5486400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8458200" y="0"/>
            <a:ext cx="684000" cy="685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8458200" y="5486400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8458200" y="0"/>
            <a:ext cx="684000" cy="685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CustomShape 2"/>
          <p:cNvSpPr/>
          <p:nvPr/>
        </p:nvSpPr>
        <p:spPr>
          <a:xfrm>
            <a:off x="8458200" y="5486400"/>
            <a:ext cx="684000" cy="68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d3e3e3@gmail.com" TargetMode="External"/><Relationship Id="rId2" Type="http://schemas.openxmlformats.org/officeDocument/2006/relationships/hyperlink" Target="mailto:ietf@bobbriscoe.net" TargetMode="External"/><Relationship Id="rId3" Type="http://schemas.openxmlformats.org/officeDocument/2006/relationships/hyperlink" Target="mailto:ietf@bobbriscoe.net" TargetMode="External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mailto:d3e3e3@gmail.com" TargetMode="External"/><Relationship Id="rId2" Type="http://schemas.openxmlformats.org/officeDocument/2006/relationships/hyperlink" Target="mailto:ietf@bobbriscoe.net" TargetMode="External"/><Relationship Id="rId3" Type="http://schemas.openxmlformats.org/officeDocument/2006/relationships/hyperlink" Target="mailto:ietf@bobbriscoe.net" TargetMode="External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685800" y="1905120"/>
            <a:ext cx="7542000" cy="259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0" lang="en-GB" sz="6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28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draft-eastlake-trill-ecn-support-01.txt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685800" y="4572000"/>
            <a:ext cx="3238920" cy="106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0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Donald E. Eastlake, 3</a:t>
            </a:r>
            <a:r>
              <a:rPr b="0" lang="en-GB" sz="2000" spc="-1" strike="noStrike" baseline="30000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1"/>
              </a:rPr>
              <a:t>d3e3e3@gmail.com</a:t>
            </a:r>
            <a:r>
              <a:rPr b="0" lang="en-GB" sz="18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4079160" y="4572000"/>
            <a:ext cx="3238920" cy="106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en-GB" sz="20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Bob Briscoe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2"/>
              </a:rPr>
              <a:t>ietf@</a:t>
            </a: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3"/>
              </a:rPr>
              <a:t>bobbriscoe.net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457200" y="274680"/>
            <a:ext cx="7618320" cy="114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ECN Background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2"/>
          <p:cNvSpPr/>
          <p:nvPr/>
        </p:nvSpPr>
        <p:spPr>
          <a:xfrm>
            <a:off x="457200" y="1242000"/>
            <a:ext cx="7618320" cy="498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ECN propagates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“</a:t>
            </a: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ECN-capable transport” (ECT) down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Congestion Experienced (CE) up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ECT is necessary for incremental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      </a:t>
            </a: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deployment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See IP ECN codepoints table (right)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Similar incremental deployment problem for TRILL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 legacy </a:t>
            </a:r>
            <a:r>
              <a:rPr b="1" i="1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egress</a:t>
            </a: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does not understand ECN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will not propagate upward to forwarded IP inner header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648000" indent="-214920">
              <a:lnSpc>
                <a:spcPct val="115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would black-hole congestion signals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3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27" name="Table 6"/>
          <p:cNvGraphicFramePr/>
          <p:nvPr/>
        </p:nvGraphicFramePr>
        <p:xfrm>
          <a:off x="5392080" y="2579040"/>
          <a:ext cx="2685960" cy="2046240"/>
        </p:xfrm>
        <a:graphic>
          <a:graphicData uri="http://schemas.openxmlformats.org/drawingml/2006/table">
            <a:tbl>
              <a:tblPr/>
              <a:tblGrid>
                <a:gridCol w="917640"/>
                <a:gridCol w="547560"/>
                <a:gridCol w="1221120"/>
              </a:tblGrid>
              <a:tr h="409320"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IP-ECN codepoint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value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meaning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568080"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 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ECN-capable transport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50560"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 rowSpan="2"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ECN-Capable Transport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50560"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568080"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67680" rIns="6768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Congestion Experienced ('marked')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7680" marR="6768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128" name="CustomShape 7"/>
          <p:cNvSpPr/>
          <p:nvPr/>
        </p:nvSpPr>
        <p:spPr>
          <a:xfrm>
            <a:off x="4088160" y="1184040"/>
            <a:ext cx="3945960" cy="1150920"/>
          </a:xfrm>
          <a:prstGeom prst="rect">
            <a:avLst/>
          </a:prstGeom>
          <a:solidFill>
            <a:srgbClr val="dddddd"/>
          </a:solidFill>
          <a:ln>
            <a:noFill/>
          </a:ln>
          <a:effectLst>
            <a:outerShdw dir="2700000" dist="36147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9" name="CustomShape 8"/>
          <p:cNvSpPr/>
          <p:nvPr/>
        </p:nvSpPr>
        <p:spPr>
          <a:xfrm>
            <a:off x="4934880" y="1760760"/>
            <a:ext cx="373680" cy="2084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9"/>
          <p:cNvSpPr/>
          <p:nvPr/>
        </p:nvSpPr>
        <p:spPr>
          <a:xfrm>
            <a:off x="6735240" y="2021400"/>
            <a:ext cx="340200" cy="90720"/>
          </a:xfrm>
          <a:custGeom>
            <a:avLst/>
            <a:gdLst/>
            <a:ahLst/>
            <a:rect l="l" t="t" r="r" b="b"/>
            <a:pathLst>
              <a:path w="384" h="64">
                <a:moveTo>
                  <a:pt x="0" y="57"/>
                </a:moveTo>
                <a:lnTo>
                  <a:pt x="203" y="0"/>
                </a:lnTo>
                <a:lnTo>
                  <a:pt x="185" y="64"/>
                </a:lnTo>
                <a:lnTo>
                  <a:pt x="384" y="9"/>
                </a:lnTo>
              </a:path>
            </a:pathLst>
          </a:custGeom>
          <a:noFill/>
          <a:ln w="381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10"/>
          <p:cNvSpPr/>
          <p:nvPr/>
        </p:nvSpPr>
        <p:spPr>
          <a:xfrm>
            <a:off x="4211280" y="1554480"/>
            <a:ext cx="373320" cy="205200"/>
          </a:xfrm>
          <a:prstGeom prst="rect">
            <a:avLst/>
          </a:prstGeom>
          <a:solidFill>
            <a:srgbClr val="003399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11"/>
          <p:cNvSpPr/>
          <p:nvPr/>
        </p:nvSpPr>
        <p:spPr>
          <a:xfrm>
            <a:off x="4926960" y="1970280"/>
            <a:ext cx="373680" cy="27540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12"/>
          <p:cNvSpPr/>
          <p:nvPr/>
        </p:nvSpPr>
        <p:spPr>
          <a:xfrm>
            <a:off x="4585680" y="2084760"/>
            <a:ext cx="340200" cy="92520"/>
          </a:xfrm>
          <a:custGeom>
            <a:avLst/>
            <a:gdLst/>
            <a:ahLst/>
            <a:rect l="l" t="t" r="r" b="b"/>
            <a:pathLst>
              <a:path w="384" h="64">
                <a:moveTo>
                  <a:pt x="0" y="57"/>
                </a:moveTo>
                <a:lnTo>
                  <a:pt x="203" y="0"/>
                </a:lnTo>
                <a:lnTo>
                  <a:pt x="185" y="64"/>
                </a:lnTo>
                <a:lnTo>
                  <a:pt x="384" y="9"/>
                </a:lnTo>
              </a:path>
            </a:pathLst>
          </a:custGeom>
          <a:noFill/>
          <a:ln w="38160">
            <a:solidFill>
              <a:srgbClr val="00003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CustomShape 13"/>
          <p:cNvSpPr/>
          <p:nvPr/>
        </p:nvSpPr>
        <p:spPr>
          <a:xfrm>
            <a:off x="4211280" y="1970280"/>
            <a:ext cx="373320" cy="27540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14"/>
          <p:cNvSpPr/>
          <p:nvPr/>
        </p:nvSpPr>
        <p:spPr>
          <a:xfrm>
            <a:off x="4211280" y="1760760"/>
            <a:ext cx="373320" cy="2084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15"/>
          <p:cNvSpPr/>
          <p:nvPr/>
        </p:nvSpPr>
        <p:spPr>
          <a:xfrm>
            <a:off x="7106760" y="1554480"/>
            <a:ext cx="373680" cy="205200"/>
          </a:xfrm>
          <a:prstGeom prst="rect">
            <a:avLst/>
          </a:prstGeom>
          <a:solidFill>
            <a:srgbClr val="003399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16"/>
          <p:cNvSpPr/>
          <p:nvPr/>
        </p:nvSpPr>
        <p:spPr>
          <a:xfrm>
            <a:off x="7106760" y="1970280"/>
            <a:ext cx="373680" cy="27540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17"/>
          <p:cNvSpPr/>
          <p:nvPr/>
        </p:nvSpPr>
        <p:spPr>
          <a:xfrm>
            <a:off x="7106760" y="1760760"/>
            <a:ext cx="373680" cy="2084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18"/>
          <p:cNvSpPr/>
          <p:nvPr/>
        </p:nvSpPr>
        <p:spPr>
          <a:xfrm>
            <a:off x="5709600" y="1970280"/>
            <a:ext cx="373680" cy="27540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CustomShape 19"/>
          <p:cNvSpPr/>
          <p:nvPr/>
        </p:nvSpPr>
        <p:spPr>
          <a:xfrm>
            <a:off x="6357600" y="1970280"/>
            <a:ext cx="373320" cy="27540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20"/>
          <p:cNvSpPr/>
          <p:nvPr/>
        </p:nvSpPr>
        <p:spPr>
          <a:xfrm>
            <a:off x="6357600" y="1760760"/>
            <a:ext cx="373320" cy="20844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2" name="Line 21"/>
          <p:cNvSpPr/>
          <p:nvPr/>
        </p:nvSpPr>
        <p:spPr>
          <a:xfrm>
            <a:off x="5301360" y="2110320"/>
            <a:ext cx="407880" cy="360"/>
          </a:xfrm>
          <a:prstGeom prst="line">
            <a:avLst/>
          </a:prstGeom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3" name="Line 22"/>
          <p:cNvSpPr/>
          <p:nvPr/>
        </p:nvSpPr>
        <p:spPr>
          <a:xfrm>
            <a:off x="6084000" y="2110320"/>
            <a:ext cx="273240" cy="360"/>
          </a:xfrm>
          <a:prstGeom prst="line">
            <a:avLst/>
          </a:prstGeom>
          <a:ln w="381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CustomShape 23"/>
          <p:cNvSpPr/>
          <p:nvPr/>
        </p:nvSpPr>
        <p:spPr>
          <a:xfrm>
            <a:off x="4206240" y="1313280"/>
            <a:ext cx="373680" cy="234000"/>
          </a:xfrm>
          <a:prstGeom prst="rect">
            <a:avLst/>
          </a:prstGeom>
          <a:solidFill>
            <a:srgbClr val="ff7dbe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CustomShape 24"/>
          <p:cNvSpPr/>
          <p:nvPr/>
        </p:nvSpPr>
        <p:spPr>
          <a:xfrm>
            <a:off x="7106760" y="1313280"/>
            <a:ext cx="373680" cy="234000"/>
          </a:xfrm>
          <a:prstGeom prst="rect">
            <a:avLst/>
          </a:prstGeom>
          <a:solidFill>
            <a:srgbClr val="ff7dbe"/>
          </a:solidFill>
          <a:ln w="9360">
            <a:solidFill>
              <a:srgbClr val="000033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CustomShape 25"/>
          <p:cNvSpPr/>
          <p:nvPr/>
        </p:nvSpPr>
        <p:spPr>
          <a:xfrm>
            <a:off x="7557480" y="1256040"/>
            <a:ext cx="518040" cy="1066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app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L4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IP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MS PGothic"/>
              </a:rPr>
              <a:t>L2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CustomShape 26"/>
          <p:cNvSpPr/>
          <p:nvPr/>
        </p:nvSpPr>
        <p:spPr>
          <a:xfrm>
            <a:off x="4488480" y="1546560"/>
            <a:ext cx="2807280" cy="173520"/>
          </a:xfrm>
          <a:custGeom>
            <a:avLst/>
            <a:gdLst/>
            <a:ahLst/>
            <a:rect l="l" t="t" r="r" b="b"/>
            <a:pathLst>
              <a:path w="7803" h="487">
                <a:moveTo>
                  <a:pt x="7802" y="122"/>
                </a:moveTo>
                <a:lnTo>
                  <a:pt x="848" y="122"/>
                </a:lnTo>
                <a:lnTo>
                  <a:pt x="848" y="0"/>
                </a:lnTo>
                <a:lnTo>
                  <a:pt x="0" y="243"/>
                </a:lnTo>
                <a:lnTo>
                  <a:pt x="848" y="486"/>
                </a:lnTo>
                <a:lnTo>
                  <a:pt x="848" y="363"/>
                </a:lnTo>
                <a:lnTo>
                  <a:pt x="7802" y="363"/>
                </a:lnTo>
                <a:lnTo>
                  <a:pt x="7802" y="122"/>
                </a:lnTo>
              </a:path>
            </a:pathLst>
          </a:custGeom>
          <a:solidFill>
            <a:srgbClr val="ffcc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27"/>
          <p:cNvSpPr/>
          <p:nvPr/>
        </p:nvSpPr>
        <p:spPr>
          <a:xfrm>
            <a:off x="7439400" y="1544400"/>
            <a:ext cx="203760" cy="344880"/>
          </a:xfrm>
          <a:custGeom>
            <a:avLst/>
            <a:gdLst/>
            <a:ahLst/>
            <a:rect l="l" t="t" r="r" b="b"/>
            <a:pathLst>
              <a:path w="571" h="931">
                <a:moveTo>
                  <a:pt x="0" y="930"/>
                </a:moveTo>
                <a:lnTo>
                  <a:pt x="30" y="930"/>
                </a:lnTo>
                <a:lnTo>
                  <a:pt x="60" y="929"/>
                </a:lnTo>
                <a:lnTo>
                  <a:pt x="89" y="927"/>
                </a:lnTo>
                <a:lnTo>
                  <a:pt x="119" y="924"/>
                </a:lnTo>
                <a:lnTo>
                  <a:pt x="148" y="921"/>
                </a:lnTo>
                <a:lnTo>
                  <a:pt x="176" y="917"/>
                </a:lnTo>
                <a:lnTo>
                  <a:pt x="204" y="912"/>
                </a:lnTo>
                <a:lnTo>
                  <a:pt x="232" y="907"/>
                </a:lnTo>
                <a:lnTo>
                  <a:pt x="259" y="901"/>
                </a:lnTo>
                <a:lnTo>
                  <a:pt x="285" y="894"/>
                </a:lnTo>
                <a:lnTo>
                  <a:pt x="310" y="887"/>
                </a:lnTo>
                <a:lnTo>
                  <a:pt x="335" y="879"/>
                </a:lnTo>
                <a:lnTo>
                  <a:pt x="359" y="871"/>
                </a:lnTo>
                <a:lnTo>
                  <a:pt x="381" y="862"/>
                </a:lnTo>
                <a:lnTo>
                  <a:pt x="403" y="852"/>
                </a:lnTo>
                <a:lnTo>
                  <a:pt x="424" y="842"/>
                </a:lnTo>
                <a:lnTo>
                  <a:pt x="443" y="832"/>
                </a:lnTo>
                <a:lnTo>
                  <a:pt x="461" y="821"/>
                </a:lnTo>
                <a:lnTo>
                  <a:pt x="478" y="809"/>
                </a:lnTo>
                <a:lnTo>
                  <a:pt x="494" y="798"/>
                </a:lnTo>
                <a:lnTo>
                  <a:pt x="508" y="785"/>
                </a:lnTo>
                <a:lnTo>
                  <a:pt x="521" y="773"/>
                </a:lnTo>
                <a:lnTo>
                  <a:pt x="532" y="760"/>
                </a:lnTo>
                <a:lnTo>
                  <a:pt x="542" y="747"/>
                </a:lnTo>
                <a:lnTo>
                  <a:pt x="551" y="734"/>
                </a:lnTo>
                <a:lnTo>
                  <a:pt x="558" y="720"/>
                </a:lnTo>
                <a:lnTo>
                  <a:pt x="563" y="706"/>
                </a:lnTo>
                <a:lnTo>
                  <a:pt x="567" y="693"/>
                </a:lnTo>
                <a:lnTo>
                  <a:pt x="569" y="679"/>
                </a:lnTo>
                <a:lnTo>
                  <a:pt x="570" y="665"/>
                </a:lnTo>
                <a:lnTo>
                  <a:pt x="570" y="353"/>
                </a:lnTo>
                <a:lnTo>
                  <a:pt x="569" y="339"/>
                </a:lnTo>
                <a:lnTo>
                  <a:pt x="567" y="324"/>
                </a:lnTo>
                <a:lnTo>
                  <a:pt x="563" y="310"/>
                </a:lnTo>
                <a:lnTo>
                  <a:pt x="557" y="296"/>
                </a:lnTo>
                <a:lnTo>
                  <a:pt x="550" y="282"/>
                </a:lnTo>
                <a:lnTo>
                  <a:pt x="541" y="269"/>
                </a:lnTo>
                <a:lnTo>
                  <a:pt x="530" y="255"/>
                </a:lnTo>
                <a:lnTo>
                  <a:pt x="518" y="242"/>
                </a:lnTo>
                <a:lnTo>
                  <a:pt x="505" y="229"/>
                </a:lnTo>
                <a:lnTo>
                  <a:pt x="490" y="217"/>
                </a:lnTo>
                <a:lnTo>
                  <a:pt x="473" y="205"/>
                </a:lnTo>
                <a:lnTo>
                  <a:pt x="455" y="193"/>
                </a:lnTo>
                <a:lnTo>
                  <a:pt x="436" y="182"/>
                </a:lnTo>
                <a:lnTo>
                  <a:pt x="416" y="171"/>
                </a:lnTo>
                <a:lnTo>
                  <a:pt x="394" y="161"/>
                </a:lnTo>
                <a:lnTo>
                  <a:pt x="372" y="151"/>
                </a:lnTo>
                <a:lnTo>
                  <a:pt x="348" y="142"/>
                </a:lnTo>
                <a:lnTo>
                  <a:pt x="323" y="134"/>
                </a:lnTo>
                <a:lnTo>
                  <a:pt x="298" y="126"/>
                </a:lnTo>
                <a:lnTo>
                  <a:pt x="271" y="119"/>
                </a:lnTo>
                <a:lnTo>
                  <a:pt x="271" y="0"/>
                </a:lnTo>
                <a:lnTo>
                  <a:pt x="0" y="243"/>
                </a:lnTo>
                <a:lnTo>
                  <a:pt x="271" y="549"/>
                </a:lnTo>
                <a:lnTo>
                  <a:pt x="270" y="432"/>
                </a:lnTo>
                <a:lnTo>
                  <a:pt x="285" y="436"/>
                </a:lnTo>
                <a:lnTo>
                  <a:pt x="300" y="440"/>
                </a:lnTo>
                <a:lnTo>
                  <a:pt x="314" y="444"/>
                </a:lnTo>
                <a:lnTo>
                  <a:pt x="328" y="448"/>
                </a:lnTo>
                <a:lnTo>
                  <a:pt x="342" y="453"/>
                </a:lnTo>
                <a:lnTo>
                  <a:pt x="355" y="458"/>
                </a:lnTo>
                <a:lnTo>
                  <a:pt x="369" y="463"/>
                </a:lnTo>
                <a:lnTo>
                  <a:pt x="381" y="468"/>
                </a:lnTo>
                <a:lnTo>
                  <a:pt x="394" y="473"/>
                </a:lnTo>
                <a:lnTo>
                  <a:pt x="406" y="479"/>
                </a:lnTo>
                <a:lnTo>
                  <a:pt x="418" y="485"/>
                </a:lnTo>
                <a:lnTo>
                  <a:pt x="429" y="491"/>
                </a:lnTo>
                <a:lnTo>
                  <a:pt x="440" y="497"/>
                </a:lnTo>
                <a:lnTo>
                  <a:pt x="451" y="503"/>
                </a:lnTo>
                <a:lnTo>
                  <a:pt x="461" y="509"/>
                </a:lnTo>
                <a:lnTo>
                  <a:pt x="462" y="509"/>
                </a:lnTo>
                <a:lnTo>
                  <a:pt x="444" y="520"/>
                </a:lnTo>
                <a:lnTo>
                  <a:pt x="424" y="531"/>
                </a:lnTo>
                <a:lnTo>
                  <a:pt x="404" y="541"/>
                </a:lnTo>
                <a:lnTo>
                  <a:pt x="382" y="550"/>
                </a:lnTo>
                <a:lnTo>
                  <a:pt x="359" y="559"/>
                </a:lnTo>
                <a:lnTo>
                  <a:pt x="336" y="568"/>
                </a:lnTo>
                <a:lnTo>
                  <a:pt x="311" y="576"/>
                </a:lnTo>
                <a:lnTo>
                  <a:pt x="286" y="583"/>
                </a:lnTo>
                <a:lnTo>
                  <a:pt x="259" y="590"/>
                </a:lnTo>
                <a:lnTo>
                  <a:pt x="232" y="596"/>
                </a:lnTo>
                <a:lnTo>
                  <a:pt x="205" y="601"/>
                </a:lnTo>
                <a:lnTo>
                  <a:pt x="176" y="606"/>
                </a:lnTo>
                <a:lnTo>
                  <a:pt x="148" y="610"/>
                </a:lnTo>
                <a:lnTo>
                  <a:pt x="119" y="613"/>
                </a:lnTo>
                <a:lnTo>
                  <a:pt x="89" y="616"/>
                </a:lnTo>
                <a:lnTo>
                  <a:pt x="60" y="618"/>
                </a:lnTo>
                <a:lnTo>
                  <a:pt x="30" y="619"/>
                </a:lnTo>
                <a:lnTo>
                  <a:pt x="0" y="619"/>
                </a:lnTo>
                <a:lnTo>
                  <a:pt x="0" y="930"/>
                </a:lnTo>
                <a:moveTo>
                  <a:pt x="0" y="421"/>
                </a:moveTo>
                <a:lnTo>
                  <a:pt x="30" y="421"/>
                </a:lnTo>
                <a:lnTo>
                  <a:pt x="60" y="420"/>
                </a:lnTo>
                <a:lnTo>
                  <a:pt x="89" y="418"/>
                </a:lnTo>
                <a:lnTo>
                  <a:pt x="119" y="415"/>
                </a:lnTo>
                <a:lnTo>
                  <a:pt x="148" y="412"/>
                </a:lnTo>
                <a:lnTo>
                  <a:pt x="176" y="408"/>
                </a:lnTo>
                <a:lnTo>
                  <a:pt x="204" y="403"/>
                </a:lnTo>
                <a:lnTo>
                  <a:pt x="232" y="398"/>
                </a:lnTo>
                <a:lnTo>
                  <a:pt x="259" y="392"/>
                </a:lnTo>
                <a:lnTo>
                  <a:pt x="285" y="385"/>
                </a:lnTo>
                <a:lnTo>
                  <a:pt x="310" y="378"/>
                </a:lnTo>
                <a:lnTo>
                  <a:pt x="335" y="370"/>
                </a:lnTo>
                <a:lnTo>
                  <a:pt x="359" y="362"/>
                </a:lnTo>
                <a:lnTo>
                  <a:pt x="381" y="353"/>
                </a:lnTo>
                <a:lnTo>
                  <a:pt x="403" y="343"/>
                </a:lnTo>
                <a:lnTo>
                  <a:pt x="424" y="333"/>
                </a:lnTo>
                <a:lnTo>
                  <a:pt x="443" y="323"/>
                </a:lnTo>
                <a:lnTo>
                  <a:pt x="461" y="312"/>
                </a:lnTo>
                <a:lnTo>
                  <a:pt x="478" y="300"/>
                </a:lnTo>
                <a:lnTo>
                  <a:pt x="494" y="289"/>
                </a:lnTo>
                <a:lnTo>
                  <a:pt x="508" y="276"/>
                </a:lnTo>
                <a:lnTo>
                  <a:pt x="521" y="264"/>
                </a:lnTo>
                <a:lnTo>
                  <a:pt x="532" y="251"/>
                </a:lnTo>
                <a:lnTo>
                  <a:pt x="542" y="238"/>
                </a:lnTo>
                <a:lnTo>
                  <a:pt x="551" y="225"/>
                </a:lnTo>
                <a:lnTo>
                  <a:pt x="558" y="211"/>
                </a:lnTo>
                <a:lnTo>
                  <a:pt x="563" y="197"/>
                </a:lnTo>
                <a:lnTo>
                  <a:pt x="567" y="184"/>
                </a:lnTo>
                <a:lnTo>
                  <a:pt x="569" y="170"/>
                </a:lnTo>
                <a:lnTo>
                  <a:pt x="570" y="156"/>
                </a:lnTo>
                <a:lnTo>
                  <a:pt x="570" y="156"/>
                </a:lnTo>
                <a:lnTo>
                  <a:pt x="570" y="145"/>
                </a:lnTo>
                <a:lnTo>
                  <a:pt x="568" y="134"/>
                </a:lnTo>
                <a:lnTo>
                  <a:pt x="566" y="123"/>
                </a:lnTo>
                <a:lnTo>
                  <a:pt x="562" y="112"/>
                </a:lnTo>
                <a:lnTo>
                  <a:pt x="558" y="101"/>
                </a:lnTo>
                <a:lnTo>
                  <a:pt x="552" y="90"/>
                </a:lnTo>
                <a:lnTo>
                  <a:pt x="546" y="79"/>
                </a:lnTo>
                <a:lnTo>
                  <a:pt x="538" y="69"/>
                </a:lnTo>
                <a:lnTo>
                  <a:pt x="530" y="58"/>
                </a:lnTo>
                <a:lnTo>
                  <a:pt x="521" y="48"/>
                </a:lnTo>
                <a:lnTo>
                  <a:pt x="511" y="38"/>
                </a:lnTo>
                <a:lnTo>
                  <a:pt x="500" y="28"/>
                </a:lnTo>
                <a:lnTo>
                  <a:pt x="488" y="19"/>
                </a:lnTo>
                <a:lnTo>
                  <a:pt x="475" y="9"/>
                </a:lnTo>
                <a:lnTo>
                  <a:pt x="461" y="0"/>
                </a:lnTo>
                <a:lnTo>
                  <a:pt x="462" y="0"/>
                </a:lnTo>
                <a:lnTo>
                  <a:pt x="444" y="11"/>
                </a:lnTo>
                <a:lnTo>
                  <a:pt x="424" y="22"/>
                </a:lnTo>
                <a:lnTo>
                  <a:pt x="404" y="32"/>
                </a:lnTo>
                <a:lnTo>
                  <a:pt x="382" y="41"/>
                </a:lnTo>
                <a:lnTo>
                  <a:pt x="359" y="50"/>
                </a:lnTo>
                <a:lnTo>
                  <a:pt x="336" y="59"/>
                </a:lnTo>
                <a:lnTo>
                  <a:pt x="311" y="67"/>
                </a:lnTo>
                <a:lnTo>
                  <a:pt x="286" y="74"/>
                </a:lnTo>
                <a:lnTo>
                  <a:pt x="259" y="81"/>
                </a:lnTo>
                <a:lnTo>
                  <a:pt x="232" y="87"/>
                </a:lnTo>
                <a:lnTo>
                  <a:pt x="205" y="92"/>
                </a:lnTo>
                <a:lnTo>
                  <a:pt x="176" y="97"/>
                </a:lnTo>
                <a:lnTo>
                  <a:pt x="148" y="101"/>
                </a:lnTo>
                <a:lnTo>
                  <a:pt x="119" y="104"/>
                </a:lnTo>
                <a:lnTo>
                  <a:pt x="89" y="107"/>
                </a:lnTo>
                <a:lnTo>
                  <a:pt x="60" y="109"/>
                </a:lnTo>
                <a:lnTo>
                  <a:pt x="30" y="110"/>
                </a:lnTo>
                <a:lnTo>
                  <a:pt x="0" y="110"/>
                </a:lnTo>
                <a:lnTo>
                  <a:pt x="0" y="421"/>
                </a:lnTo>
              </a:path>
            </a:pathLst>
          </a:custGeom>
          <a:solidFill>
            <a:srgbClr val="ffcc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28"/>
          <p:cNvSpPr/>
          <p:nvPr/>
        </p:nvSpPr>
        <p:spPr>
          <a:xfrm>
            <a:off x="5859000" y="2095920"/>
            <a:ext cx="214920" cy="143280"/>
          </a:xfrm>
          <a:custGeom>
            <a:avLst/>
            <a:gdLst/>
            <a:ahLst/>
            <a:rect l="l" t="t" r="r" b="b"/>
            <a:pathLst>
              <a:path w="215900" h="144463">
                <a:moveTo>
                  <a:pt x="0" y="55180"/>
                </a:moveTo>
                <a:lnTo>
                  <a:pt x="82467" y="55180"/>
                </a:lnTo>
                <a:lnTo>
                  <a:pt x="107950" y="0"/>
                </a:lnTo>
                <a:lnTo>
                  <a:pt x="133433" y="55180"/>
                </a:lnTo>
                <a:lnTo>
                  <a:pt x="215900" y="55180"/>
                </a:lnTo>
                <a:lnTo>
                  <a:pt x="149182" y="89283"/>
                </a:lnTo>
                <a:lnTo>
                  <a:pt x="174667" y="144463"/>
                </a:lnTo>
                <a:lnTo>
                  <a:pt x="107950" y="110359"/>
                </a:lnTo>
                <a:lnTo>
                  <a:pt x="41233" y="144463"/>
                </a:lnTo>
                <a:lnTo>
                  <a:pt x="66718" y="89283"/>
                </a:lnTo>
                <a:lnTo>
                  <a:pt x="0" y="55180"/>
                </a:lnTo>
                <a:close/>
              </a:path>
            </a:pathLst>
          </a:custGeom>
          <a:solidFill>
            <a:srgbClr val="99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29"/>
          <p:cNvSpPr/>
          <p:nvPr/>
        </p:nvSpPr>
        <p:spPr>
          <a:xfrm rot="1204200">
            <a:off x="4643640" y="1731240"/>
            <a:ext cx="1078920" cy="430920"/>
          </a:xfrm>
          <a:custGeom>
            <a:avLst/>
            <a:gdLst/>
            <a:ahLst/>
            <a:rect l="l" t="t" r="r" b="b"/>
            <a:pathLst>
              <a:path w="3002" h="1202">
                <a:moveTo>
                  <a:pt x="0" y="300"/>
                </a:moveTo>
                <a:lnTo>
                  <a:pt x="2250" y="300"/>
                </a:lnTo>
                <a:lnTo>
                  <a:pt x="2250" y="0"/>
                </a:lnTo>
                <a:lnTo>
                  <a:pt x="3001" y="599"/>
                </a:lnTo>
                <a:lnTo>
                  <a:pt x="2250" y="1201"/>
                </a:lnTo>
                <a:lnTo>
                  <a:pt x="2251" y="899"/>
                </a:lnTo>
                <a:lnTo>
                  <a:pt x="0" y="901"/>
                </a:lnTo>
                <a:lnTo>
                  <a:pt x="0" y="300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ECT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30"/>
          <p:cNvSpPr/>
          <p:nvPr/>
        </p:nvSpPr>
        <p:spPr>
          <a:xfrm rot="20873400">
            <a:off x="6180840" y="1767600"/>
            <a:ext cx="1078920" cy="430920"/>
          </a:xfrm>
          <a:custGeom>
            <a:avLst/>
            <a:gdLst/>
            <a:ahLst/>
            <a:rect l="l" t="t" r="r" b="b"/>
            <a:pathLst>
              <a:path w="3003" h="1202">
                <a:moveTo>
                  <a:pt x="0" y="300"/>
                </a:moveTo>
                <a:lnTo>
                  <a:pt x="2250" y="299"/>
                </a:lnTo>
                <a:lnTo>
                  <a:pt x="2250" y="0"/>
                </a:lnTo>
                <a:lnTo>
                  <a:pt x="3002" y="600"/>
                </a:lnTo>
                <a:lnTo>
                  <a:pt x="2250" y="1201"/>
                </a:lnTo>
                <a:lnTo>
                  <a:pt x="2250" y="900"/>
                </a:lnTo>
                <a:lnTo>
                  <a:pt x="0" y="900"/>
                </a:lnTo>
                <a:lnTo>
                  <a:pt x="0" y="300"/>
                </a:lnTo>
              </a:path>
            </a:pathLst>
          </a:custGeom>
          <a:solidFill>
            <a:srgbClr val="ff3333"/>
          </a:solidFill>
          <a:ln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roid Sans Fallback"/>
              </a:rPr>
              <a:t>CE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CustomShape 1"/>
          <p:cNvSpPr/>
          <p:nvPr/>
        </p:nvSpPr>
        <p:spPr>
          <a:xfrm>
            <a:off x="457200" y="274680"/>
            <a:ext cx="7618320" cy="132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3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Adding ECN Support to TRILL Header Extension Flags Word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CustomShape 2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3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4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CustomShape 5"/>
          <p:cNvSpPr/>
          <p:nvPr/>
        </p:nvSpPr>
        <p:spPr>
          <a:xfrm>
            <a:off x="588240" y="2183760"/>
            <a:ext cx="7617600" cy="4798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 </a:t>
            </a: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0                   1                   2                   3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 </a:t>
            </a: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0 1 2 3 4 5 6 7 8 9 0 1 2 3 4 5 6 7 8 9 0 1 2 3 4 5 6 7 8 9 0 1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+-+-+-+-+-+-+-+-+-+-+-+-+-+-+-+-+-+-+-+-+-+-+-+-+-+-+-+-+-+-+-+-+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|Crit.|  CHbH   |   NCHbH   |CRSV | NCRSV |   CItE    |  NCItE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|.....|.........|...........|.....|.......|...........|.........|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|C|C|C|       |C|N|     |   | Ext |       |         | |Ext|   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|R|R|R|       |R|C|     |   | Hop |       |         | |Clr|   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|H|I|R|       |C|C|     |   | Cnt |       |         | |   |   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|b|t|s|       |A|A|     |   |     |       |         | |   |   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|H|E|v|       |F|F|     |   |     |       |         | |   |     |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r>
              <a:rPr b="1" lang="en-GB" sz="1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ourier New"/>
                <a:ea typeface="DejaVu Sans"/>
              </a:rPr>
              <a:t>+-+-+-+-+-+-+-+-+-+-+-+-+-+-+-+-+-+-+-+-+-+-+-+-+-+-+-+-+-+-+-+-+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14480">
              <a:lnSpc>
                <a:spcPct val="100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6"/>
          <p:cNvSpPr/>
          <p:nvPr/>
        </p:nvSpPr>
        <p:spPr>
          <a:xfrm flipV="1">
            <a:off x="2605680" y="3923640"/>
            <a:ext cx="1067760" cy="875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58" name="CustomShape 7"/>
          <p:cNvSpPr/>
          <p:nvPr/>
        </p:nvSpPr>
        <p:spPr>
          <a:xfrm>
            <a:off x="1224000" y="1726920"/>
            <a:ext cx="1653480" cy="574920"/>
          </a:xfrm>
          <a:prstGeom prst="rect">
            <a:avLst/>
          </a:pr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Non-Critical Hop-by-Hop Bits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8"/>
          <p:cNvSpPr/>
          <p:nvPr/>
        </p:nvSpPr>
        <p:spPr>
          <a:xfrm>
            <a:off x="2879280" y="2303640"/>
            <a:ext cx="255600" cy="586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graphicFrame>
        <p:nvGraphicFramePr>
          <p:cNvPr id="160" name="Table 9"/>
          <p:cNvGraphicFramePr/>
          <p:nvPr/>
        </p:nvGraphicFramePr>
        <p:xfrm>
          <a:off x="1224000" y="4802400"/>
          <a:ext cx="3310920" cy="1728720"/>
        </p:xfrm>
        <a:graphic>
          <a:graphicData uri="http://schemas.openxmlformats.org/drawingml/2006/table">
            <a:tbl>
              <a:tblPr/>
              <a:tblGrid>
                <a:gridCol w="914040"/>
                <a:gridCol w="582840"/>
                <a:gridCol w="1814400"/>
              </a:tblGrid>
              <a:tr h="409320"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ff3333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TRILL-ECN</a:t>
                      </a: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codepoint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value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meaning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409320"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 ECN-capable transport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50560"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 rowSpan="2"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ECN-Capable Transport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50560"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09320"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NCCE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 lIns="69120" rIns="6912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1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Non-Critical Congestion Experienced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9120" marR="6912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161" name="CustomShape 10"/>
          <p:cNvSpPr/>
          <p:nvPr/>
        </p:nvSpPr>
        <p:spPr>
          <a:xfrm>
            <a:off x="5474520" y="1726920"/>
            <a:ext cx="1653480" cy="574920"/>
          </a:xfrm>
          <a:prstGeom prst="rect">
            <a:avLst/>
          </a:pr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Critical Ingress-to-Egress Bits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11"/>
          <p:cNvSpPr/>
          <p:nvPr/>
        </p:nvSpPr>
        <p:spPr>
          <a:xfrm flipH="1">
            <a:off x="5981400" y="2303640"/>
            <a:ext cx="338760" cy="586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3" name="CustomShape 12"/>
          <p:cNvSpPr/>
          <p:nvPr/>
        </p:nvSpPr>
        <p:spPr>
          <a:xfrm flipH="1" flipV="1">
            <a:off x="6474240" y="3843360"/>
            <a:ext cx="73440" cy="1263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64" name="CustomShape 13"/>
          <p:cNvSpPr/>
          <p:nvPr/>
        </p:nvSpPr>
        <p:spPr>
          <a:xfrm>
            <a:off x="5396760" y="5127120"/>
            <a:ext cx="2301840" cy="574200"/>
          </a:xfrm>
          <a:prstGeom prst="rect">
            <a:avLst/>
          </a:prstGeom>
          <a:solidFill>
            <a:srgbClr val="ffcc99"/>
          </a:solidFill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Critical Congestion Experienced CCE flag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 rot="1838400">
            <a:off x="2113200" y="3535920"/>
            <a:ext cx="5153400" cy="1164240"/>
          </a:xfrm>
          <a:prstGeom prst="rect">
            <a:avLst/>
          </a:prstGeom>
          <a:solidFill>
            <a:srgbClr val="ff6600"/>
          </a:solidFill>
          <a:ln>
            <a:solidFill>
              <a:srgbClr val="a6a278"/>
            </a:solidFill>
            <a:round/>
          </a:ln>
          <a:effectLst>
            <a:outerShdw algn="bl" blurRad="50800" dist="25400" rotWithShape="0">
              <a:srgbClr val="000000">
                <a:alpha val="6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66" name="CustomShape 2"/>
          <p:cNvSpPr/>
          <p:nvPr/>
        </p:nvSpPr>
        <p:spPr>
          <a:xfrm>
            <a:off x="457200" y="274680"/>
            <a:ext cx="7618320" cy="114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3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Defer mark / drop decision to egress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4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6"/>
          <p:cNvSpPr/>
          <p:nvPr/>
        </p:nvSpPr>
        <p:spPr>
          <a:xfrm>
            <a:off x="2179080" y="2648520"/>
            <a:ext cx="898920" cy="637560"/>
          </a:xfrm>
          <a:prstGeom prst="rect">
            <a:avLst/>
          </a:prstGeom>
          <a:solidFill>
            <a:schemeClr val="bg1"/>
          </a:solidFill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Ingress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RBridge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CustomShape 7"/>
          <p:cNvSpPr/>
          <p:nvPr/>
        </p:nvSpPr>
        <p:spPr>
          <a:xfrm>
            <a:off x="6102720" y="4939560"/>
            <a:ext cx="898920" cy="637560"/>
          </a:xfrm>
          <a:prstGeom prst="rect">
            <a:avLst/>
          </a:prstGeom>
          <a:solidFill>
            <a:schemeClr val="bg1"/>
          </a:solidFill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Egress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RBridge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CustomShape 8"/>
          <p:cNvSpPr/>
          <p:nvPr/>
        </p:nvSpPr>
        <p:spPr>
          <a:xfrm>
            <a:off x="3490560" y="3425760"/>
            <a:ext cx="797040" cy="363240"/>
          </a:xfrm>
          <a:prstGeom prst="rect">
            <a:avLst/>
          </a:prstGeom>
          <a:solidFill>
            <a:srgbClr val="ffffff"/>
          </a:solidFill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Transit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9"/>
          <p:cNvSpPr/>
          <p:nvPr/>
        </p:nvSpPr>
        <p:spPr>
          <a:xfrm>
            <a:off x="4798800" y="4245840"/>
            <a:ext cx="797040" cy="363240"/>
          </a:xfrm>
          <a:prstGeom prst="rect">
            <a:avLst/>
          </a:prstGeom>
          <a:solidFill>
            <a:srgbClr val="ffffff"/>
          </a:solidFill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Transit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10"/>
          <p:cNvSpPr/>
          <p:nvPr/>
        </p:nvSpPr>
        <p:spPr>
          <a:xfrm>
            <a:off x="3086280" y="2971800"/>
            <a:ext cx="802080" cy="452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5" name="CustomShape 11"/>
          <p:cNvSpPr/>
          <p:nvPr/>
        </p:nvSpPr>
        <p:spPr>
          <a:xfrm>
            <a:off x="4305240" y="3610440"/>
            <a:ext cx="891360" cy="6336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6" name="CustomShape 12"/>
          <p:cNvSpPr/>
          <p:nvPr/>
        </p:nvSpPr>
        <p:spPr>
          <a:xfrm>
            <a:off x="5613120" y="4430520"/>
            <a:ext cx="938160" cy="507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7" name="CustomShape 13"/>
          <p:cNvSpPr/>
          <p:nvPr/>
        </p:nvSpPr>
        <p:spPr>
          <a:xfrm>
            <a:off x="912240" y="1982160"/>
            <a:ext cx="833400" cy="637560"/>
          </a:xfrm>
          <a:prstGeom prst="rect">
            <a:avLst/>
          </a:pr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Station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14"/>
          <p:cNvSpPr/>
          <p:nvPr/>
        </p:nvSpPr>
        <p:spPr>
          <a:xfrm>
            <a:off x="1755000" y="2305080"/>
            <a:ext cx="872640" cy="341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9" name="CustomShape 15"/>
          <p:cNvSpPr/>
          <p:nvPr/>
        </p:nvSpPr>
        <p:spPr>
          <a:xfrm>
            <a:off x="7112160" y="5799600"/>
            <a:ext cx="833400" cy="637560"/>
          </a:xfrm>
          <a:prstGeom prst="rect">
            <a:avLst/>
          </a:prstGeom>
          <a:noFill/>
          <a:ln w="28440">
            <a:solidFill>
              <a:schemeClr val="tx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Station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CustomShape 16"/>
          <p:cNvSpPr/>
          <p:nvPr/>
        </p:nvSpPr>
        <p:spPr>
          <a:xfrm>
            <a:off x="7009920" y="5262480"/>
            <a:ext cx="764280" cy="509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1" name="CustomShape 17"/>
          <p:cNvSpPr/>
          <p:nvPr/>
        </p:nvSpPr>
        <p:spPr>
          <a:xfrm>
            <a:off x="3060360" y="1576080"/>
            <a:ext cx="1721160" cy="5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Possible ECN marking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18"/>
          <p:cNvSpPr/>
          <p:nvPr/>
        </p:nvSpPr>
        <p:spPr>
          <a:xfrm>
            <a:off x="389520" y="3425760"/>
            <a:ext cx="2929320" cy="130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Copy traffic ECN field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to Non-Critical Hop-by-Hop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field (not necessary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for ‘Classic’ [RFC3168] ECN, but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needed for variants.)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CustomShape 19"/>
          <p:cNvSpPr/>
          <p:nvPr/>
        </p:nvSpPr>
        <p:spPr>
          <a:xfrm flipH="1">
            <a:off x="2144160" y="1868400"/>
            <a:ext cx="911880" cy="469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4" name="CustomShape 20"/>
          <p:cNvSpPr/>
          <p:nvPr/>
        </p:nvSpPr>
        <p:spPr>
          <a:xfrm flipV="1">
            <a:off x="1855080" y="2970360"/>
            <a:ext cx="315720" cy="452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5" name="CustomShape 21"/>
          <p:cNvSpPr/>
          <p:nvPr/>
        </p:nvSpPr>
        <p:spPr>
          <a:xfrm>
            <a:off x="6763680" y="3751920"/>
            <a:ext cx="1721160" cy="5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Possible ECN marking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22"/>
          <p:cNvSpPr/>
          <p:nvPr/>
        </p:nvSpPr>
        <p:spPr>
          <a:xfrm flipH="1">
            <a:off x="7419960" y="4336920"/>
            <a:ext cx="202320" cy="1200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7" name="CustomShape 23"/>
          <p:cNvSpPr/>
          <p:nvPr/>
        </p:nvSpPr>
        <p:spPr>
          <a:xfrm>
            <a:off x="5315400" y="2268360"/>
            <a:ext cx="3387600" cy="1123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 u="sng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Congested transit RBridge that supports ECN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m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arks using </a:t>
            </a:r>
            <a:r>
              <a:rPr b="1" lang="en-GB" sz="1600" spc="-1" strike="noStrike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CCE</a:t>
            </a:r>
            <a:r>
              <a:rPr b="0" lang="en-GB" sz="1600" spc="-1" strike="noStrike">
                <a:solidFill>
                  <a:srgbClr val="c5000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flag (Critical Ingress-to-Egress)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 checking for ECT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CustomShape 24"/>
          <p:cNvSpPr/>
          <p:nvPr/>
        </p:nvSpPr>
        <p:spPr>
          <a:xfrm flipV="1">
            <a:off x="4783320" y="5261040"/>
            <a:ext cx="1311120" cy="384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9" name="CustomShape 25"/>
          <p:cNvSpPr/>
          <p:nvPr/>
        </p:nvSpPr>
        <p:spPr>
          <a:xfrm>
            <a:off x="3824280" y="2180520"/>
            <a:ext cx="1397880" cy="454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“</a:t>
            </a: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Tunnel”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26"/>
          <p:cNvSpPr/>
          <p:nvPr/>
        </p:nvSpPr>
        <p:spPr>
          <a:xfrm>
            <a:off x="330840" y="4888080"/>
            <a:ext cx="3431160" cy="637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No ingress or transit dependence on Egress capabilities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CustomShape 27"/>
          <p:cNvSpPr/>
          <p:nvPr/>
        </p:nvSpPr>
        <p:spPr>
          <a:xfrm flipV="1">
            <a:off x="2745360" y="4429080"/>
            <a:ext cx="1295640" cy="507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chemeClr val="tx1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2" name="CustomShape 28"/>
          <p:cNvSpPr/>
          <p:nvPr/>
        </p:nvSpPr>
        <p:spPr>
          <a:xfrm flipH="1">
            <a:off x="4041360" y="2552760"/>
            <a:ext cx="52992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rgbClr val="000000"/>
            </a:solidFill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3" name="CustomShape 29"/>
          <p:cNvSpPr/>
          <p:nvPr/>
        </p:nvSpPr>
        <p:spPr>
          <a:xfrm flipH="1">
            <a:off x="5196240" y="3407040"/>
            <a:ext cx="896040" cy="837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94" name="CustomShape 30"/>
          <p:cNvSpPr/>
          <p:nvPr/>
        </p:nvSpPr>
        <p:spPr>
          <a:xfrm>
            <a:off x="2021760" y="5310360"/>
            <a:ext cx="4840920" cy="120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Two cases: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 u="sng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1. Egress supports ECN decap, 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correctly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combines outer TRILL ECN with inner IP ECN [RFC6040]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100000"/>
              </a:lnSpc>
            </a:pPr>
            <a:r>
              <a:rPr b="0" lang="en-GB" sz="1600" spc="-1" strike="noStrike" u="sng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2. Egress doesn't understand ECN, 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drops any frame with a CItE bit set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en-GB" sz="16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(Default behavior, which is desired)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>
              <a:lnSpc>
                <a:spcPct val="100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457200" y="274680"/>
            <a:ext cx="7618320" cy="2033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Recap: ECN tunnelling rules at egress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[RFC6040]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CustomShape 3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4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99" name="Table 5"/>
          <p:cNvGraphicFramePr/>
          <p:nvPr/>
        </p:nvGraphicFramePr>
        <p:xfrm>
          <a:off x="3600720" y="1270080"/>
          <a:ext cx="4475880" cy="2093760"/>
        </p:xfrm>
        <a:graphic>
          <a:graphicData uri="http://schemas.openxmlformats.org/drawingml/2006/table">
            <a:tbl>
              <a:tblPr/>
              <a:tblGrid>
                <a:gridCol w="771840"/>
                <a:gridCol w="802440"/>
                <a:gridCol w="1049400"/>
                <a:gridCol w="1049400"/>
                <a:gridCol w="803160"/>
              </a:tblGrid>
              <a:tr h="301320">
                <a:tc rowSpan="2"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incoming inner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 gridSpan="3"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GB" sz="1200" spc="-1" strike="noStrike">
                          <a:solidFill>
                            <a:srgbClr val="ff3333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Arriving TRILL 3-bit ECN codepoint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>
                  <a:tcPr>
                    <a:noFill/>
                  </a:tcPr>
                </a:tc>
              </a:tr>
              <a:tr h="43596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drop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noFill/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33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33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     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576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 </a:t>
                      </a: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576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  <a:tc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576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576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solidFill>
                      <a:srgbClr val="800000"/>
                    </a:solidFill>
                  </a:tcPr>
                </a:tc>
              </a:tr>
              <a:tr h="300960">
                <a:tc>
                  <a:tcPr marL="77040" marR="77040">
                    <a:lnL w="12240">
                      <a:solidFill>
                        <a:srgbClr val="ffffff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 gridSpan="3">
                  <a:txBody>
                    <a:bodyPr lIns="77040" rIns="7704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Outgoing header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13680">
                      <a:solidFill>
                        <a:srgbClr val="000033"/>
                      </a:solidFill>
                    </a:lnL>
                    <a:lnR w="13680">
                      <a:solidFill>
                        <a:srgbClr val="000033"/>
                      </a:solidFill>
                    </a:lnR>
                    <a:lnT w="13680">
                      <a:solidFill>
                        <a:srgbClr val="000033"/>
                      </a:solidFill>
                    </a:lnT>
                    <a:lnB w="13680">
                      <a:solidFill>
                        <a:srgbClr val="000033"/>
                      </a:solidFill>
                    </a:lnB>
                    <a:noFill/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00" name="CustomShape 6"/>
          <p:cNvSpPr/>
          <p:nvPr/>
        </p:nvSpPr>
        <p:spPr>
          <a:xfrm>
            <a:off x="329400" y="3707280"/>
            <a:ext cx="3733200" cy="2055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284040" indent="-281880">
              <a:lnSpc>
                <a:spcPct val="100000"/>
              </a:lnSpc>
              <a:buClr>
                <a:srgbClr val="000033"/>
              </a:buClr>
              <a:buFont typeface="Arial"/>
              <a:buChar char="•"/>
            </a:pPr>
            <a:r>
              <a:rPr b="0" lang="en-GB" sz="20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TRILL egress same as [RFC6040]</a:t>
            </a: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GB" sz="2000" spc="-1" strike="noStrike">
                <a:solidFill>
                  <a:srgbClr val="000033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but 3 TRILL ECN bits. So map 3 bits to the 4 codepoints as shown in table: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01" name="Table 7"/>
          <p:cNvGraphicFramePr/>
          <p:nvPr/>
        </p:nvGraphicFramePr>
        <p:xfrm>
          <a:off x="4449240" y="3687120"/>
          <a:ext cx="2329200" cy="2801880"/>
        </p:xfrm>
        <a:graphic>
          <a:graphicData uri="http://schemas.openxmlformats.org/drawingml/2006/table">
            <a:tbl>
              <a:tblPr/>
              <a:tblGrid>
                <a:gridCol w="737640"/>
                <a:gridCol w="649800"/>
                <a:gridCol w="942120"/>
              </a:tblGrid>
              <a:tr h="69084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NCHbH TRILL ECN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CItE CCE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Arriving TRILL 3-bit ECN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Not-ECT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ECT(0)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ECT(1)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63880"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77040" rIns="7704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GB" sz="12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CE</a:t>
                      </a:r>
                      <a:endParaRPr b="0" lang="en-GB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77040" marR="7704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202" name="Line 8"/>
          <p:cNvSpPr/>
          <p:nvPr/>
        </p:nvSpPr>
        <p:spPr>
          <a:xfrm flipH="1" flipV="1">
            <a:off x="6016680" y="1584000"/>
            <a:ext cx="246960" cy="2238480"/>
          </a:xfrm>
          <a:prstGeom prst="line">
            <a:avLst/>
          </a:prstGeom>
          <a:ln w="19080"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457200" y="274680"/>
            <a:ext cx="7618320" cy="114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Changes in Draft -00 &gt; -01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457200" y="1242000"/>
            <a:ext cx="7618320" cy="498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15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2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Last IETF: presented 3 possible solutions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draft-00 wrote up solution #2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re-written to specify chosen solution: #3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2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Renamed two CE fields to: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Non-Critical Congestion Experienced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Critical Congestion Experienced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2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Added section on support for ECN variants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pre-congestion notification (PCN)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6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L4S (successful BoF on Tuesday)...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3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4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5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CustomShape 1"/>
          <p:cNvSpPr/>
          <p:nvPr/>
        </p:nvSpPr>
        <p:spPr>
          <a:xfrm>
            <a:off x="457200" y="274680"/>
            <a:ext cx="7618320" cy="114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Adding support to TRILL for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GB" sz="28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Low Latency Low Loss Scalable throughput (L4S)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2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4"/>
          <p:cNvSpPr/>
          <p:nvPr/>
        </p:nvSpPr>
        <p:spPr>
          <a:xfrm>
            <a:off x="8553600" y="561600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CustomShape 5"/>
          <p:cNvSpPr/>
          <p:nvPr/>
        </p:nvSpPr>
        <p:spPr>
          <a:xfrm>
            <a:off x="144720" y="1576800"/>
            <a:ext cx="8310960" cy="523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 background on L4S see: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draft-briscoe-aqm-duaq-coupled, draft-briscoe-tsvwg-ecn-l4s-id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1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On transit TRILL RBridge </a:t>
            </a: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classify on TRILL-ECN field, then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then deferring mark/drop decision to egress gives desired outcome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5840">
              <a:lnSpc>
                <a:spcPct val="12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without any L4S logic at the egress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6"/>
          <p:cNvSpPr/>
          <p:nvPr/>
        </p:nvSpPr>
        <p:spPr>
          <a:xfrm>
            <a:off x="6319080" y="2809800"/>
            <a:ext cx="387720" cy="447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CustomShape 7"/>
          <p:cNvSpPr/>
          <p:nvPr/>
        </p:nvSpPr>
        <p:spPr>
          <a:xfrm flipV="1">
            <a:off x="6319080" y="3299040"/>
            <a:ext cx="387720" cy="4464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5" name="CustomShape 8"/>
          <p:cNvSpPr/>
          <p:nvPr/>
        </p:nvSpPr>
        <p:spPr>
          <a:xfrm rot="21282600">
            <a:off x="8026200" y="3429360"/>
            <a:ext cx="428760" cy="43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6" name="CustomShape 9"/>
          <p:cNvSpPr/>
          <p:nvPr/>
        </p:nvSpPr>
        <p:spPr>
          <a:xfrm flipV="1">
            <a:off x="3993840" y="2652840"/>
            <a:ext cx="327600" cy="591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7" name="CustomShape 10"/>
          <p:cNvSpPr/>
          <p:nvPr/>
        </p:nvSpPr>
        <p:spPr>
          <a:xfrm>
            <a:off x="3993840" y="3299760"/>
            <a:ext cx="32760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CustomShape 11"/>
          <p:cNvSpPr/>
          <p:nvPr/>
        </p:nvSpPr>
        <p:spPr>
          <a:xfrm flipV="1" rot="333600">
            <a:off x="5019840" y="2650320"/>
            <a:ext cx="504000" cy="48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CustomShape 12"/>
          <p:cNvSpPr/>
          <p:nvPr/>
        </p:nvSpPr>
        <p:spPr>
          <a:xfrm rot="21261000">
            <a:off x="5006160" y="3936600"/>
            <a:ext cx="521280" cy="49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0" name="CustomShape 13"/>
          <p:cNvSpPr/>
          <p:nvPr/>
        </p:nvSpPr>
        <p:spPr>
          <a:xfrm>
            <a:off x="1617840" y="3015000"/>
            <a:ext cx="445320" cy="27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1" name="CustomShape 14"/>
          <p:cNvSpPr/>
          <p:nvPr/>
        </p:nvSpPr>
        <p:spPr>
          <a:xfrm flipV="1">
            <a:off x="1617840" y="3315240"/>
            <a:ext cx="445320" cy="244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2" name="CustomShape 15"/>
          <p:cNvSpPr/>
          <p:nvPr/>
        </p:nvSpPr>
        <p:spPr>
          <a:xfrm>
            <a:off x="5959080" y="2943000"/>
            <a:ext cx="327960" cy="694440"/>
          </a:xfrm>
          <a:custGeom>
            <a:avLst/>
            <a:gdLst/>
            <a:ahLst/>
            <a:rect l="l" t="t" r="r" b="b"/>
            <a:pathLst>
              <a:path w="1001" h="2111">
                <a:moveTo>
                  <a:pt x="0" y="2110"/>
                </a:moveTo>
                <a:cubicBezTo>
                  <a:pt x="1000" y="844"/>
                  <a:pt x="0" y="0"/>
                  <a:pt x="0" y="0"/>
                </a:cubicBezTo>
              </a:path>
            </a:pathLst>
          </a:custGeom>
          <a:noFill/>
          <a:ln w="291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3" name="CustomShape 16"/>
          <p:cNvSpPr/>
          <p:nvPr/>
        </p:nvSpPr>
        <p:spPr>
          <a:xfrm>
            <a:off x="3945600" y="4683960"/>
            <a:ext cx="4154760" cy="1218600"/>
          </a:xfrm>
          <a:prstGeom prst="rect">
            <a:avLst/>
          </a:prstGeom>
          <a:solidFill>
            <a:srgbClr val="dddddd"/>
          </a:solidFill>
          <a:ln>
            <a:solidFill>
              <a:srgbClr val="3465a4"/>
            </a:solidFill>
          </a:ln>
          <a:effectLst>
            <a:outerShdw dir="2700000" dist="36147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lnSpc>
                <a:spcPct val="100000"/>
              </a:lnSpc>
            </a:pPr>
            <a:r>
              <a:rPr b="0" lang="en-GB" sz="16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L4S queue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 (p &gt; random() ) {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 (p' &gt; random() ) mark(frame, CCE 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else mark(frame, NCCE )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}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17"/>
          <p:cNvSpPr/>
          <p:nvPr/>
        </p:nvSpPr>
        <p:spPr>
          <a:xfrm>
            <a:off x="407880" y="4700520"/>
            <a:ext cx="3362760" cy="1061280"/>
          </a:xfrm>
          <a:prstGeom prst="rect">
            <a:avLst/>
          </a:prstGeom>
          <a:solidFill>
            <a:srgbClr val="dddddd"/>
          </a:solidFill>
          <a:ln>
            <a:solidFill>
              <a:srgbClr val="3465a4"/>
            </a:solidFill>
          </a:ln>
          <a:effectLst>
            <a:outerShdw dir="2700000" dist="36147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lnSpc>
                <a:spcPct val="100000"/>
              </a:lnSpc>
            </a:pPr>
            <a:r>
              <a:rPr b="0" lang="en-GB" sz="16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Classic queue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if (p &gt; max(random(), random() ) {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	</a:t>
            </a: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mark(frame, CCE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} 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18"/>
          <p:cNvSpPr/>
          <p:nvPr/>
        </p:nvSpPr>
        <p:spPr>
          <a:xfrm>
            <a:off x="4111200" y="3615480"/>
            <a:ext cx="729360" cy="420840"/>
          </a:xfrm>
          <a:prstGeom prst="rect">
            <a:avLst/>
          </a:prstGeom>
          <a:noFill/>
          <a:ln w="255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CustomShape 19"/>
          <p:cNvSpPr/>
          <p:nvPr/>
        </p:nvSpPr>
        <p:spPr>
          <a:xfrm>
            <a:off x="4111200" y="2448000"/>
            <a:ext cx="729360" cy="420840"/>
          </a:xfrm>
          <a:prstGeom prst="rect">
            <a:avLst/>
          </a:prstGeom>
          <a:noFill/>
          <a:ln w="255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7" name="CustomShape 20"/>
          <p:cNvSpPr/>
          <p:nvPr/>
        </p:nvSpPr>
        <p:spPr>
          <a:xfrm>
            <a:off x="2493360" y="2959560"/>
            <a:ext cx="1177560" cy="566640"/>
          </a:xfrm>
          <a:prstGeom prst="rect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ECN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Classifier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21"/>
          <p:cNvSpPr/>
          <p:nvPr/>
        </p:nvSpPr>
        <p:spPr>
          <a:xfrm>
            <a:off x="7932960" y="3006360"/>
            <a:ext cx="172440" cy="13932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CustomShape 22"/>
          <p:cNvSpPr/>
          <p:nvPr/>
        </p:nvSpPr>
        <p:spPr>
          <a:xfrm>
            <a:off x="1791000" y="3054240"/>
            <a:ext cx="172440" cy="13968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0" name="CustomShape 23"/>
          <p:cNvSpPr/>
          <p:nvPr/>
        </p:nvSpPr>
        <p:spPr>
          <a:xfrm>
            <a:off x="2021400" y="3054240"/>
            <a:ext cx="172440" cy="1396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1" name="CustomShape 24"/>
          <p:cNvSpPr/>
          <p:nvPr/>
        </p:nvSpPr>
        <p:spPr>
          <a:xfrm>
            <a:off x="2253240" y="3054240"/>
            <a:ext cx="171720" cy="1396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2" name="CustomShape 25"/>
          <p:cNvSpPr/>
          <p:nvPr/>
        </p:nvSpPr>
        <p:spPr>
          <a:xfrm>
            <a:off x="1768320" y="3242880"/>
            <a:ext cx="7239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CustomShape 26"/>
          <p:cNvSpPr/>
          <p:nvPr/>
        </p:nvSpPr>
        <p:spPr>
          <a:xfrm>
            <a:off x="3655800" y="2761560"/>
            <a:ext cx="172800" cy="14076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4" name="CustomShape 27"/>
          <p:cNvSpPr/>
          <p:nvPr/>
        </p:nvSpPr>
        <p:spPr>
          <a:xfrm>
            <a:off x="3655800" y="3649680"/>
            <a:ext cx="172800" cy="14076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CustomShape 28"/>
          <p:cNvSpPr/>
          <p:nvPr/>
        </p:nvSpPr>
        <p:spPr>
          <a:xfrm>
            <a:off x="6718320" y="2960280"/>
            <a:ext cx="1115640" cy="566640"/>
          </a:xfrm>
          <a:prstGeom prst="rect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priority scheduler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CustomShape 29"/>
          <p:cNvSpPr/>
          <p:nvPr/>
        </p:nvSpPr>
        <p:spPr>
          <a:xfrm>
            <a:off x="6332760" y="2793600"/>
            <a:ext cx="384120" cy="449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7" name="CustomShape 30"/>
          <p:cNvSpPr/>
          <p:nvPr/>
        </p:nvSpPr>
        <p:spPr>
          <a:xfrm flipV="1">
            <a:off x="6332760" y="3243240"/>
            <a:ext cx="384120" cy="447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CustomShape 31"/>
          <p:cNvSpPr/>
          <p:nvPr/>
        </p:nvSpPr>
        <p:spPr>
          <a:xfrm flipV="1">
            <a:off x="7835040" y="3232800"/>
            <a:ext cx="5878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9" name="CustomShape 32"/>
          <p:cNvSpPr/>
          <p:nvPr/>
        </p:nvSpPr>
        <p:spPr>
          <a:xfrm>
            <a:off x="8163360" y="3006360"/>
            <a:ext cx="172800" cy="13932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CustomShape 33"/>
          <p:cNvSpPr/>
          <p:nvPr/>
        </p:nvSpPr>
        <p:spPr>
          <a:xfrm>
            <a:off x="6486480" y="2698560"/>
            <a:ext cx="172440" cy="14076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CustomShape 34"/>
          <p:cNvSpPr/>
          <p:nvPr/>
        </p:nvSpPr>
        <p:spPr>
          <a:xfrm>
            <a:off x="6486480" y="3580200"/>
            <a:ext cx="172440" cy="14076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2" name="CustomShape 35"/>
          <p:cNvSpPr/>
          <p:nvPr/>
        </p:nvSpPr>
        <p:spPr>
          <a:xfrm>
            <a:off x="4755240" y="2448000"/>
            <a:ext cx="85320" cy="42408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Line 36"/>
          <p:cNvSpPr/>
          <p:nvPr/>
        </p:nvSpPr>
        <p:spPr>
          <a:xfrm flipH="1">
            <a:off x="4110840" y="2448000"/>
            <a:ext cx="731160" cy="36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4" name="Line 37"/>
          <p:cNvSpPr/>
          <p:nvPr/>
        </p:nvSpPr>
        <p:spPr>
          <a:xfrm flipH="1">
            <a:off x="4110840" y="2873520"/>
            <a:ext cx="731160" cy="36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Line 38"/>
          <p:cNvSpPr/>
          <p:nvPr/>
        </p:nvSpPr>
        <p:spPr>
          <a:xfrm flipV="1">
            <a:off x="4842000" y="2448000"/>
            <a:ext cx="360" cy="42552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CustomShape 39"/>
          <p:cNvSpPr/>
          <p:nvPr/>
        </p:nvSpPr>
        <p:spPr>
          <a:xfrm>
            <a:off x="3103920" y="2612880"/>
            <a:ext cx="600480" cy="362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r">
              <a:lnSpc>
                <a:spcPct val="100000"/>
              </a:lnSpc>
            </a:pPr>
            <a:r>
              <a:rPr b="0" lang="en-GB" sz="1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b="0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L4S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40"/>
          <p:cNvSpPr/>
          <p:nvPr/>
        </p:nvSpPr>
        <p:spPr>
          <a:xfrm>
            <a:off x="2877120" y="3501360"/>
            <a:ext cx="841320" cy="362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ee55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Classic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41"/>
          <p:cNvSpPr/>
          <p:nvPr/>
        </p:nvSpPr>
        <p:spPr>
          <a:xfrm flipV="1">
            <a:off x="3686760" y="2650320"/>
            <a:ext cx="324360" cy="59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42"/>
          <p:cNvSpPr/>
          <p:nvPr/>
        </p:nvSpPr>
        <p:spPr>
          <a:xfrm>
            <a:off x="3686760" y="3242880"/>
            <a:ext cx="32436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CustomShape 43"/>
          <p:cNvSpPr/>
          <p:nvPr/>
        </p:nvSpPr>
        <p:spPr>
          <a:xfrm>
            <a:off x="6367320" y="2762280"/>
            <a:ext cx="501840" cy="430920"/>
          </a:xfrm>
          <a:prstGeom prst="rect">
            <a:avLst/>
          </a:prstGeom>
          <a:noFill/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  <a:ea typeface="DejaVu Sans"/>
              </a:rPr>
              <a:t>1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44"/>
          <p:cNvSpPr/>
          <p:nvPr/>
        </p:nvSpPr>
        <p:spPr>
          <a:xfrm>
            <a:off x="5294880" y="2453760"/>
            <a:ext cx="1105920" cy="394920"/>
          </a:xfrm>
          <a:prstGeom prst="rect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mark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CustomShape 45"/>
          <p:cNvSpPr/>
          <p:nvPr/>
        </p:nvSpPr>
        <p:spPr>
          <a:xfrm>
            <a:off x="5291640" y="3612240"/>
            <a:ext cx="1109160" cy="424800"/>
          </a:xfrm>
          <a:prstGeom prst="rect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mark/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7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drop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CustomShape 46"/>
          <p:cNvSpPr/>
          <p:nvPr/>
        </p:nvSpPr>
        <p:spPr>
          <a:xfrm flipV="1">
            <a:off x="4841640" y="2649960"/>
            <a:ext cx="4521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4" name="CustomShape 47"/>
          <p:cNvSpPr/>
          <p:nvPr/>
        </p:nvSpPr>
        <p:spPr>
          <a:xfrm>
            <a:off x="4776840" y="3825000"/>
            <a:ext cx="513720" cy="14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CustomShape 48"/>
          <p:cNvSpPr/>
          <p:nvPr/>
        </p:nvSpPr>
        <p:spPr>
          <a:xfrm>
            <a:off x="4316040" y="3612240"/>
            <a:ext cx="8568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6" name="CustomShape 49"/>
          <p:cNvSpPr/>
          <p:nvPr/>
        </p:nvSpPr>
        <p:spPr>
          <a:xfrm>
            <a:off x="4403160" y="3612240"/>
            <a:ext cx="8640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CustomShape 50"/>
          <p:cNvSpPr/>
          <p:nvPr/>
        </p:nvSpPr>
        <p:spPr>
          <a:xfrm>
            <a:off x="4491360" y="3612240"/>
            <a:ext cx="8676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8" name="CustomShape 51"/>
          <p:cNvSpPr/>
          <p:nvPr/>
        </p:nvSpPr>
        <p:spPr>
          <a:xfrm>
            <a:off x="4579560" y="3612240"/>
            <a:ext cx="8532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9" name="CustomShape 52"/>
          <p:cNvSpPr/>
          <p:nvPr/>
        </p:nvSpPr>
        <p:spPr>
          <a:xfrm>
            <a:off x="4666320" y="3612240"/>
            <a:ext cx="8784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CustomShape 53"/>
          <p:cNvSpPr/>
          <p:nvPr/>
        </p:nvSpPr>
        <p:spPr>
          <a:xfrm>
            <a:off x="4755240" y="3612240"/>
            <a:ext cx="85320" cy="42408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Line 54"/>
          <p:cNvSpPr/>
          <p:nvPr/>
        </p:nvSpPr>
        <p:spPr>
          <a:xfrm flipH="1">
            <a:off x="4110840" y="3611880"/>
            <a:ext cx="731160" cy="36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2" name="Line 55"/>
          <p:cNvSpPr/>
          <p:nvPr/>
        </p:nvSpPr>
        <p:spPr>
          <a:xfrm flipH="1">
            <a:off x="4110840" y="4037760"/>
            <a:ext cx="731160" cy="36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3" name="Line 56"/>
          <p:cNvSpPr/>
          <p:nvPr/>
        </p:nvSpPr>
        <p:spPr>
          <a:xfrm flipV="1">
            <a:off x="4842000" y="3611880"/>
            <a:ext cx="360" cy="425880"/>
          </a:xfrm>
          <a:prstGeom prst="line">
            <a:avLst/>
          </a:prstGeom>
          <a:ln w="255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4" name="CustomShape 57"/>
          <p:cNvSpPr/>
          <p:nvPr/>
        </p:nvSpPr>
        <p:spPr>
          <a:xfrm>
            <a:off x="1320840" y="2981880"/>
            <a:ext cx="440280" cy="280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5" name="CustomShape 58"/>
          <p:cNvSpPr/>
          <p:nvPr/>
        </p:nvSpPr>
        <p:spPr>
          <a:xfrm flipV="1">
            <a:off x="1320840" y="3254400"/>
            <a:ext cx="440280" cy="245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6" name="CustomShape 59"/>
          <p:cNvSpPr/>
          <p:nvPr/>
        </p:nvSpPr>
        <p:spPr>
          <a:xfrm>
            <a:off x="1472760" y="2905920"/>
            <a:ext cx="172800" cy="140760"/>
          </a:xfrm>
          <a:prstGeom prst="rect">
            <a:avLst/>
          </a:prstGeom>
          <a:solidFill>
            <a:srgbClr val="34b4e4"/>
          </a:solidFill>
          <a:ln w="25560">
            <a:solidFill>
              <a:srgbClr val="2685a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7" name="CustomShape 60"/>
          <p:cNvSpPr/>
          <p:nvPr/>
        </p:nvSpPr>
        <p:spPr>
          <a:xfrm>
            <a:off x="1472760" y="3443760"/>
            <a:ext cx="172800" cy="141120"/>
          </a:xfrm>
          <a:prstGeom prst="rect">
            <a:avLst/>
          </a:prstGeom>
          <a:solidFill>
            <a:srgbClr val="fa8f00"/>
          </a:solidFill>
          <a:ln w="25560">
            <a:solidFill>
              <a:srgbClr val="ee55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68" name="CustomShape 61"/>
          <p:cNvSpPr/>
          <p:nvPr/>
        </p:nvSpPr>
        <p:spPr>
          <a:xfrm>
            <a:off x="216000" y="3312000"/>
            <a:ext cx="1136160" cy="659160"/>
          </a:xfrm>
          <a:prstGeom prst="ellipse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600" rIns="102600" tIns="57600" bIns="57600" anchor="ctr"/>
          <a:p>
            <a:r>
              <a:rPr b="0" lang="en-GB" sz="1800" spc="-1" strike="noStrike">
                <a:solidFill>
                  <a:srgbClr val="ee55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Classic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ee55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sender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9" name="CustomShape 62"/>
          <p:cNvSpPr/>
          <p:nvPr/>
        </p:nvSpPr>
        <p:spPr>
          <a:xfrm>
            <a:off x="216000" y="2519640"/>
            <a:ext cx="1136160" cy="659160"/>
          </a:xfrm>
          <a:prstGeom prst="ellipse">
            <a:avLst/>
          </a:prstGeom>
          <a:solidFill>
            <a:srgbClr val="e6e0ec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2600" rIns="102600" tIns="57600" bIns="57600" anchor="ctr"/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b="0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Scalable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GB" sz="18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sender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63"/>
          <p:cNvSpPr/>
          <p:nvPr/>
        </p:nvSpPr>
        <p:spPr>
          <a:xfrm>
            <a:off x="4859280" y="3021840"/>
            <a:ext cx="1031760" cy="3628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Coupling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64"/>
          <p:cNvSpPr/>
          <p:nvPr/>
        </p:nvSpPr>
        <p:spPr>
          <a:xfrm>
            <a:off x="5685480" y="2849760"/>
            <a:ext cx="325080" cy="761760"/>
          </a:xfrm>
          <a:custGeom>
            <a:avLst/>
            <a:gdLst/>
            <a:ahLst/>
            <a:rect l="l" t="t" r="r" b="b"/>
            <a:pathLst>
              <a:path w="906" h="2119">
                <a:moveTo>
                  <a:pt x="0" y="2118"/>
                </a:moveTo>
                <a:cubicBezTo>
                  <a:pt x="905" y="847"/>
                  <a:pt x="0" y="0"/>
                  <a:pt x="0" y="0"/>
                </a:cubicBezTo>
              </a:path>
            </a:pathLst>
          </a:custGeom>
          <a:noFill/>
          <a:ln cap="rnd" w="29160">
            <a:solidFill>
              <a:srgbClr val="000000"/>
            </a:solidFill>
            <a:custDash>
              <a:ds d="200000" sp="100000"/>
            </a:custDash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2" name="CustomShape 65"/>
          <p:cNvSpPr/>
          <p:nvPr/>
        </p:nvSpPr>
        <p:spPr>
          <a:xfrm>
            <a:off x="5904000" y="3276000"/>
            <a:ext cx="430920" cy="430920"/>
          </a:xfrm>
          <a:prstGeom prst="ellipse">
            <a:avLst/>
          </a:prstGeom>
          <a:solidFill>
            <a:srgbClr val="ffffff"/>
          </a:solidFill>
          <a:ln w="29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4400" rIns="104400" tIns="59400" bIns="59400" anchor="ctr"/>
          <a:p>
            <a:pPr algn="ctr">
              <a:lnSpc>
                <a:spcPct val="100000"/>
              </a:lnSpc>
            </a:pPr>
            <a:r>
              <a:rPr b="0" i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</a:t>
            </a:r>
            <a:r>
              <a:rPr b="0" i="1" lang="en-GB" sz="1800" spc="-1" strike="noStrike" baseline="33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CustomShape 66"/>
          <p:cNvSpPr/>
          <p:nvPr/>
        </p:nvSpPr>
        <p:spPr>
          <a:xfrm>
            <a:off x="5910840" y="2764800"/>
            <a:ext cx="430920" cy="430920"/>
          </a:xfrm>
          <a:prstGeom prst="ellipse">
            <a:avLst/>
          </a:prstGeom>
          <a:solidFill>
            <a:srgbClr val="ffffff"/>
          </a:solidFill>
          <a:ln w="29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4400" rIns="104400" tIns="59400" bIns="59400" anchor="ctr"/>
          <a:p>
            <a:pPr algn="ctr">
              <a:lnSpc>
                <a:spcPct val="100000"/>
              </a:lnSpc>
            </a:pPr>
            <a:r>
              <a:rPr b="0" i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CustomShape 67"/>
          <p:cNvSpPr/>
          <p:nvPr/>
        </p:nvSpPr>
        <p:spPr>
          <a:xfrm>
            <a:off x="2592000" y="5184000"/>
            <a:ext cx="430920" cy="430920"/>
          </a:xfrm>
          <a:prstGeom prst="ellipse">
            <a:avLst/>
          </a:prstGeom>
          <a:solidFill>
            <a:srgbClr val="ffffff"/>
          </a:solidFill>
          <a:ln w="29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4400" rIns="104400" tIns="59400" bIns="59400" anchor="ctr"/>
          <a:p>
            <a:pPr algn="ctr">
              <a:lnSpc>
                <a:spcPct val="100000"/>
              </a:lnSpc>
            </a:pPr>
            <a:r>
              <a:rPr b="0" i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</a:t>
            </a:r>
            <a:r>
              <a:rPr b="0" i="1" lang="en-GB" sz="1800" spc="-1" strike="noStrike" baseline="33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5" name="CustomShape 68"/>
          <p:cNvSpPr/>
          <p:nvPr/>
        </p:nvSpPr>
        <p:spPr>
          <a:xfrm>
            <a:off x="7920000" y="5076000"/>
            <a:ext cx="430920" cy="430920"/>
          </a:xfrm>
          <a:prstGeom prst="ellipse">
            <a:avLst/>
          </a:prstGeom>
          <a:solidFill>
            <a:srgbClr val="ffffff"/>
          </a:solidFill>
          <a:ln w="29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4400" rIns="104400" tIns="59400" bIns="59400" anchor="ctr"/>
          <a:p>
            <a:pPr algn="ctr">
              <a:lnSpc>
                <a:spcPct val="100000"/>
              </a:lnSpc>
            </a:pPr>
            <a:r>
              <a:rPr b="0" i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</a:t>
            </a:r>
            <a:r>
              <a:rPr b="0" i="1" lang="en-GB" sz="1800" spc="-1" strike="noStrike" baseline="33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CustomShape 69"/>
          <p:cNvSpPr/>
          <p:nvPr/>
        </p:nvSpPr>
        <p:spPr>
          <a:xfrm>
            <a:off x="7524000" y="5341680"/>
            <a:ext cx="558720" cy="430920"/>
          </a:xfrm>
          <a:prstGeom prst="ellipse">
            <a:avLst/>
          </a:prstGeom>
          <a:solidFill>
            <a:srgbClr val="ffffff"/>
          </a:solidFill>
          <a:ln w="29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104400" rIns="104400" tIns="59400" bIns="59400" anchor="ctr"/>
          <a:p>
            <a:pPr algn="ctr">
              <a:lnSpc>
                <a:spcPct val="100000"/>
              </a:lnSpc>
            </a:pPr>
            <a:r>
              <a:rPr b="0" i="1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p-p</a:t>
            </a:r>
            <a:r>
              <a:rPr b="0" i="1" lang="en-GB" sz="1800" spc="-1" strike="noStrike" baseline="33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CustomShape 1"/>
          <p:cNvSpPr/>
          <p:nvPr/>
        </p:nvSpPr>
        <p:spPr>
          <a:xfrm>
            <a:off x="457200" y="274680"/>
            <a:ext cx="7618320" cy="1141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46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Next Steps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8" name="CustomShape 2"/>
          <p:cNvSpPr/>
          <p:nvPr/>
        </p:nvSpPr>
        <p:spPr>
          <a:xfrm>
            <a:off x="457200" y="1600200"/>
            <a:ext cx="7618320" cy="4798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226800">
              <a:lnSpc>
                <a:spcPct val="100000"/>
              </a:lnSpc>
              <a:buClr>
                <a:srgbClr val="a9a57c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Review the draft please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4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comprehensibility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864000" indent="-21492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Implementability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226800">
              <a:lnSpc>
                <a:spcPct val="100000"/>
              </a:lnSpc>
              <a:buClr>
                <a:srgbClr val="a9a57c"/>
              </a:buClr>
              <a:buFont typeface="Arial"/>
              <a:buChar char="•"/>
            </a:pPr>
            <a:r>
              <a:rPr b="0" lang="en-GB" sz="2800" spc="-1" strike="noStrike">
                <a:solidFill>
                  <a:srgbClr val="2f2b2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WG adoption call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CustomShape 3"/>
          <p:cNvSpPr/>
          <p:nvPr/>
        </p:nvSpPr>
        <p:spPr>
          <a:xfrm rot="16200000">
            <a:off x="7551360" y="1647720"/>
            <a:ext cx="24364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July 2016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0" name="CustomShape 4"/>
          <p:cNvSpPr/>
          <p:nvPr/>
        </p:nvSpPr>
        <p:spPr>
          <a:xfrm rot="16200000">
            <a:off x="7587000" y="4050360"/>
            <a:ext cx="23655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r>
              <a:rPr b="0" lang="en-GB" sz="1200" spc="-1" strike="noStrike">
                <a:solidFill>
                  <a:srgbClr val="dfdcb7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TRILL ECN Support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1" name="CustomShape 5"/>
          <p:cNvSpPr/>
          <p:nvPr/>
        </p:nvSpPr>
        <p:spPr>
          <a:xfrm>
            <a:off x="8531640" y="5649120"/>
            <a:ext cx="546840" cy="39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CustomShape 1"/>
          <p:cNvSpPr/>
          <p:nvPr/>
        </p:nvSpPr>
        <p:spPr>
          <a:xfrm>
            <a:off x="685800" y="1905120"/>
            <a:ext cx="7542000" cy="259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GB" sz="8000" spc="-86" strike="noStrike">
                <a:solidFill>
                  <a:srgbClr val="675e47"/>
                </a:solidFill>
                <a:uFill>
                  <a:solidFill>
                    <a:srgbClr val="ffffff"/>
                  </a:solidFill>
                </a:uFill>
                <a:latin typeface="Cambria"/>
                <a:ea typeface="DejaVu Sans"/>
              </a:rPr>
              <a:t>End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3" name="CustomShape 2"/>
          <p:cNvSpPr/>
          <p:nvPr/>
        </p:nvSpPr>
        <p:spPr>
          <a:xfrm>
            <a:off x="685800" y="4572000"/>
            <a:ext cx="3238920" cy="106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GB" sz="20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Donald E. Eastlake, 3</a:t>
            </a:r>
            <a:r>
              <a:rPr b="0" lang="en-GB" sz="2000" spc="-1" strike="noStrike" baseline="30000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rd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1"/>
              </a:rPr>
              <a:t>d3e3e3@gmail.com</a:t>
            </a:r>
            <a:r>
              <a:rPr b="0" lang="en-GB" sz="18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3"/>
          <p:cNvSpPr/>
          <p:nvPr/>
        </p:nvSpPr>
        <p:spPr>
          <a:xfrm>
            <a:off x="4079160" y="4572000"/>
            <a:ext cx="3238920" cy="106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0" lang="en-GB" sz="2000" spc="-1" strike="noStrike">
                <a:solidFill>
                  <a:srgbClr val="8f8e8d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Bob Briscoe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2"/>
              </a:rPr>
              <a:t>ietf@</a:t>
            </a:r>
            <a:r>
              <a:rPr b="0" lang="en-GB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  <a:hlinkClick r:id="rId3"/>
              </a:rPr>
              <a:t>bobbriscoe.net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2893</TotalTime>
  <Application>LibreOffice/5.1.4.2$Linux_X86_64 LibreOffice_project/10m0$Build-2</Application>
  <Words>1087</Words>
  <Paragraphs>243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2015-11-02T13:32:40Z</dcterms:created>
  <dc:creator>Donald Eastlake</dc:creator>
  <dc:description/>
  <dc:language>en-GB</dc:language>
  <cp:lastModifiedBy>Bob Briscoe</cp:lastModifiedBy>
  <dcterms:modified xsi:type="dcterms:W3CDTF">2016-07-24T17:47:47Z</dcterms:modified>
  <cp:revision>48</cp:revision>
  <dc:subject/>
  <dc:title>TRILL ECN Proposal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9</vt:i4>
  </property>
</Properties>
</file>