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6" r:id="rId6"/>
    <p:sldId id="265" r:id="rId7"/>
    <p:sldId id="267" r:id="rId8"/>
    <p:sldId id="269" r:id="rId9"/>
    <p:sldId id="263" r:id="rId10"/>
    <p:sldId id="270" r:id="rId11"/>
    <p:sldId id="259" r:id="rId12"/>
    <p:sldId id="260" r:id="rId13"/>
    <p:sldId id="261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B66DBF-6520-4190-A5ED-4717A3E80E88}">
          <p14:sldIdLst>
            <p14:sldId id="256"/>
            <p14:sldId id="257"/>
            <p14:sldId id="258"/>
            <p14:sldId id="264"/>
            <p14:sldId id="266"/>
            <p14:sldId id="265"/>
            <p14:sldId id="267"/>
            <p14:sldId id="269"/>
            <p14:sldId id="263"/>
            <p14:sldId id="270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9AC76-E1F8-4AA0-AE39-3D7026BC8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56B61-9E79-47A3-87E7-BB26A3772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FFB19-50D5-45FE-B301-60C073D8F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AF53B-9A73-43B2-83C5-CA9706A84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AD572-57D0-49B2-AA09-3C60EFCDD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3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844D-6737-4150-8E64-9867A31F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FCE776-1172-4D05-83B4-1B39F43EB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533EB-9A72-4B2F-B517-8B60D554B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0E19E-F516-460C-93D1-E9AD0B461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F5F3-5326-4AE2-930A-8C4CC0B51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610184-6047-47AA-9A90-DCD814D93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86B99C-C23C-4E22-865F-AFA99CDCA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E93D2-3397-4965-954F-79141F14B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227A8-A014-4AC6-BD01-88D265889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198AC-5F51-49C9-8147-2B3896EE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6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BA83D-9F7E-49D6-BC15-0B9154348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91F7E-4574-492D-BE09-9B16CF6D3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11DB9-A737-4906-98C6-840A3ED9A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9684A-AF1F-4D33-8CA5-9A81F880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72EC6-2749-462E-A016-2DFF3B3DC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98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B555-F882-4262-BB0B-326205B3C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9E716-BCEA-4BD0-861F-5A7B49393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610E-E90E-4A88-B698-AF9361252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61E96-08DF-4B81-B2AA-FD23112C5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F1751-FD4F-477E-9B82-DD150F958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30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569FC-1FFB-4700-B765-88795E9D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F63FC-D750-48AD-882D-71EB00867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82EF9-6FC1-46CA-A395-54B4F4167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800C5-28C0-4125-BE08-FC755DC22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3D60F-24E4-4AEB-8548-9020C3C31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D2045-EEC7-47C6-A1CD-78C67CCD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AF2D-F8BA-46BD-80EA-82D29E42F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EE309-AF28-45AA-9F5A-F40381B38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79079F-F7A6-46C3-924A-6BE473A32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039BA-840B-4D73-A7A2-E9D0F34EC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D8F958-4E23-47D3-9BC2-BA950722F0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53EF4-D8F3-4B45-AB33-027CDBE47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3B5B55-F05E-4F55-93BD-44BE4AD8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86B42C-362B-458F-9194-5AE1B91B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0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CAAC6-D043-492D-8BFA-40C6C1E1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56883-9D54-400B-B279-DD78C673C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9036A6-0266-4FDB-B7CF-7102C5F6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327005-E69D-4840-B41D-47E3F917B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6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2626DA-AFE9-4A8F-9A73-8C7886BEF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F28D6A-7076-4793-905C-6F4CCC7F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0A7A6-44F6-414C-B4A7-EDC9397E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01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62DA5-7039-4164-8487-4DE4C89D4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AD79E-A57D-42A8-B491-14A74B495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9CE31F-5388-422C-B271-9318B564A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14123D-65DD-4F84-8B2A-957A9D25D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1FB64-196C-404F-AA5B-611FDF519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B6D2B-1AC5-4EEB-B42B-AD066FE5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6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523A3-B944-4DA0-A9BD-8B788117E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F69992-AA1C-445B-836E-483477E19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7795D-A726-4DDE-90E2-1D0B10A9F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A8B76-96F2-4D06-8D39-EB3C5C21A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7CA2B-57BE-45DF-89CA-A1F2AF0F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F8D9B-0F54-4420-A1C3-2B368392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5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0907D7-DEB4-4D82-B4A5-1736778C4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23E8A-2E49-4869-B675-094E86CEF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8AA86-D9C2-45D0-9FCA-B0FB0D615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19615-4E33-4660-B955-31C21A4253FE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1B694-E7B7-4162-9132-5D3EEE707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BEEB0-361F-4CC4-8F4D-3D10DC193C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AA2AE-6FA6-4330-B63F-6422F7DAA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9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ietf-tsvwg-ecn-l4s-id/" TargetMode="External"/><Relationship Id="rId2" Type="http://schemas.openxmlformats.org/officeDocument/2006/relationships/hyperlink" Target="https://datatracker.ietf.org/doc/draft-ietf-tsvwg-ecn-l4s-id/12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4steam.github.io/PragueReqs/Prague_requirements_consolidated.pdf" TargetMode="External"/><Relationship Id="rId2" Type="http://schemas.openxmlformats.org/officeDocument/2006/relationships/hyperlink" Target="https://l4steam.github.io/#prague-requirements-complianc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F8F47-ED6C-4A3C-987A-F436136BF3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Prague requirements survey</a:t>
            </a:r>
            <a:br>
              <a:rPr lang="en-US" dirty="0"/>
            </a:br>
            <a:r>
              <a:rPr lang="en-US" sz="4400" dirty="0"/>
              <a:t>based on </a:t>
            </a:r>
            <a:r>
              <a:rPr lang="en-US" sz="4400" dirty="0">
                <a:hlinkClick r:id="rId2"/>
              </a:rPr>
              <a:t>draft-ietf-tsvwg-ecn-l4s-id-12</a:t>
            </a:r>
            <a:br>
              <a:rPr lang="en-US" sz="4400" dirty="0"/>
            </a:br>
            <a:r>
              <a:rPr lang="en-US" sz="4400" dirty="0"/>
              <a:t>updates in </a:t>
            </a:r>
            <a:r>
              <a:rPr lang="en-US" sz="4400" dirty="0">
                <a:hlinkClick r:id="rId3"/>
              </a:rPr>
              <a:t>draft-ietf-tsvwg-ecn-l4s-id-14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79635-AF38-4746-AA75-959282538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 lnSpcReduction="10000"/>
          </a:bodyPr>
          <a:lstStyle/>
          <a:p>
            <a:pPr lvl="1"/>
            <a:r>
              <a:rPr lang="sv-SE" sz="2400" b="1" dirty="0"/>
              <a:t>Koen De Schepper</a:t>
            </a:r>
            <a:r>
              <a:rPr lang="sv-SE" sz="2400" dirty="0"/>
              <a:t>, Nokia Bell </a:t>
            </a:r>
            <a:r>
              <a:rPr lang="sv-SE" sz="2400" dirty="0" err="1"/>
              <a:t>Labs</a:t>
            </a:r>
            <a:endParaRPr lang="sv-SE" sz="2400" dirty="0"/>
          </a:p>
          <a:p>
            <a:r>
              <a:rPr lang="sv-SE" dirty="0"/>
              <a:t>              Bob Briscoe, independent</a:t>
            </a:r>
          </a:p>
          <a:p>
            <a:r>
              <a:rPr lang="en-US" dirty="0"/>
              <a:t>TSVWG @ IETF110</a:t>
            </a:r>
          </a:p>
          <a:p>
            <a:r>
              <a:rPr lang="en-US" dirty="0"/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406387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3412F-48F5-41AB-BB0B-537EBA28B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058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2894157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A67C-C688-4017-9770-75BDBEBB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agreed: Compliant or planned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CBABA5C-B82C-45F9-A378-397D08E83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62536"/>
              </p:ext>
            </p:extLst>
          </p:nvPr>
        </p:nvGraphicFramePr>
        <p:xfrm>
          <a:off x="838200" y="1882588"/>
          <a:ext cx="10515600" cy="4320989"/>
        </p:xfrm>
        <a:graphic>
          <a:graphicData uri="http://schemas.openxmlformats.org/drawingml/2006/table">
            <a:tbl>
              <a:tblPr/>
              <a:tblGrid>
                <a:gridCol w="4216879">
                  <a:extLst>
                    <a:ext uri="{9D8B030D-6E8A-4147-A177-3AD203B41FA5}">
                      <a16:colId xmlns:a16="http://schemas.microsoft.com/office/drawing/2014/main" val="4268966178"/>
                    </a:ext>
                  </a:extLst>
                </a:gridCol>
                <a:gridCol w="3361747">
                  <a:extLst>
                    <a:ext uri="{9D8B030D-6E8A-4147-A177-3AD203B41FA5}">
                      <a16:colId xmlns:a16="http://schemas.microsoft.com/office/drawing/2014/main" val="292710830"/>
                    </a:ext>
                  </a:extLst>
                </a:gridCol>
                <a:gridCol w="2936974">
                  <a:extLst>
                    <a:ext uri="{9D8B030D-6E8A-4147-A177-3AD203B41FA5}">
                      <a16:colId xmlns:a16="http://schemas.microsoft.com/office/drawing/2014/main" val="3821708370"/>
                    </a:ext>
                  </a:extLst>
                </a:gridCol>
              </a:tblGrid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 L4S sender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set the ECN field to ECT(1)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- Compliant or planned</a:t>
                      </a:r>
                      <a:b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- OS APIs and Kernels need to support it</a:t>
                      </a:r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(can RFC8311 be used to justify API updates)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None, OK as 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928134"/>
                  </a:ext>
                </a:extLst>
              </a:tr>
              <a:tr h="10347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sender that sets ECT(1)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  <a:r>
                        <a:rPr lang="en-US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 a scalable congestion control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Compliant or planned</a:t>
                      </a:r>
                      <a:b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400" b="0" i="0" u="none" strike="noStrike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More clarification needed to align marking rate to throughput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Improve informative text for rate convergence of long flows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538763"/>
                  </a:ext>
                </a:extLst>
              </a:tr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MUST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eliminate RTT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Compliant or planned</a:t>
                      </a:r>
                      <a:b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400" b="0" i="0" u="none" strike="noStrike" kern="12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Also for longer RTTs more throughput is planned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None, OK as 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334584"/>
                  </a:ext>
                </a:extLst>
              </a:tr>
              <a:tr h="1205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SHOULD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detect loss by counting in time-based units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Compliant or planned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None, OK as 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151727"/>
                  </a:ext>
                </a:extLst>
              </a:tr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MUST NOT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set ECT(1) unless it complies with following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Compliant to this requirement</a:t>
                      </a:r>
                      <a:b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Comments were on referred requirements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400" b="0" i="0" u="none" strike="noStrike" kern="1200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None, OK as 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762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1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A67C-C688-4017-9770-75BDBEBB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agreed (non-normative): </a:t>
            </a:r>
            <a:br>
              <a:rPr lang="en-US" dirty="0"/>
            </a:br>
            <a:r>
              <a:rPr lang="en-US" dirty="0"/>
              <a:t>Supported or planned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CBABA5C-B82C-45F9-A378-397D08E83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720579"/>
              </p:ext>
            </p:extLst>
          </p:nvPr>
        </p:nvGraphicFramePr>
        <p:xfrm>
          <a:off x="838200" y="1882588"/>
          <a:ext cx="10515600" cy="2422029"/>
        </p:xfrm>
        <a:graphic>
          <a:graphicData uri="http://schemas.openxmlformats.org/drawingml/2006/table">
            <a:tbl>
              <a:tblPr/>
              <a:tblGrid>
                <a:gridCol w="4216879">
                  <a:extLst>
                    <a:ext uri="{9D8B030D-6E8A-4147-A177-3AD203B41FA5}">
                      <a16:colId xmlns:a16="http://schemas.microsoft.com/office/drawing/2014/main" val="4268966178"/>
                    </a:ext>
                  </a:extLst>
                </a:gridCol>
                <a:gridCol w="3361747">
                  <a:extLst>
                    <a:ext uri="{9D8B030D-6E8A-4147-A177-3AD203B41FA5}">
                      <a16:colId xmlns:a16="http://schemas.microsoft.com/office/drawing/2014/main" val="292710830"/>
                    </a:ext>
                  </a:extLst>
                </a:gridCol>
                <a:gridCol w="2936974">
                  <a:extLst>
                    <a:ext uri="{9D8B030D-6E8A-4147-A177-3AD203B41FA5}">
                      <a16:colId xmlns:a16="http://schemas.microsoft.com/office/drawing/2014/main" val="3821708370"/>
                    </a:ext>
                  </a:extLst>
                </a:gridCol>
              </a:tblGrid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Setting ECT(1) in TCP Control Packets and Retransmissions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- Supported or planned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RTP/RTCP clarifications will be added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928134"/>
                  </a:ext>
                </a:extLst>
              </a:tr>
              <a:tr h="10347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Faster than Additive Increase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- Supported or planned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None, OK as 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538763"/>
                  </a:ext>
                </a:extLst>
              </a:tr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Faster Convergence at Flow Start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- Research code exists and planned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None, OK as is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334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478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A67C-C688-4017-9770-75BDBEBB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Questioned and Strong objections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CBABA5C-B82C-45F9-A378-397D08E83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155408"/>
              </p:ext>
            </p:extLst>
          </p:nvPr>
        </p:nvGraphicFramePr>
        <p:xfrm>
          <a:off x="838200" y="1882588"/>
          <a:ext cx="10515600" cy="2422029"/>
        </p:xfrm>
        <a:graphic>
          <a:graphicData uri="http://schemas.openxmlformats.org/drawingml/2006/table">
            <a:tbl>
              <a:tblPr/>
              <a:tblGrid>
                <a:gridCol w="4216879">
                  <a:extLst>
                    <a:ext uri="{9D8B030D-6E8A-4147-A177-3AD203B41FA5}">
                      <a16:colId xmlns:a16="http://schemas.microsoft.com/office/drawing/2014/main" val="4268966178"/>
                    </a:ext>
                  </a:extLst>
                </a:gridCol>
                <a:gridCol w="3361747">
                  <a:extLst>
                    <a:ext uri="{9D8B030D-6E8A-4147-A177-3AD203B41FA5}">
                      <a16:colId xmlns:a16="http://schemas.microsoft.com/office/drawing/2014/main" val="292710830"/>
                    </a:ext>
                  </a:extLst>
                </a:gridCol>
                <a:gridCol w="2936974">
                  <a:extLst>
                    <a:ext uri="{9D8B030D-6E8A-4147-A177-3AD203B41FA5}">
                      <a16:colId xmlns:a16="http://schemas.microsoft.com/office/drawing/2014/main" val="3821708370"/>
                    </a:ext>
                  </a:extLst>
                </a:gridCol>
              </a:tblGrid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specification </a:t>
                      </a:r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describe in detail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Is this requirement really needed?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How can it be enforced?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May not be possible (</a:t>
                      </a:r>
                      <a:r>
                        <a:rPr lang="en-US" sz="1400" b="0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propriatary</a:t>
                      </a: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).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This requirement is removed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928134"/>
                  </a:ext>
                </a:extLst>
              </a:tr>
              <a:tr h="10347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scale down to fractional congestion window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Multiple research codes exist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Not all convinced if this is needed, </a:t>
                      </a:r>
                      <a:r>
                        <a:rPr lang="en-U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others support it and plan to implement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- Develop during experiment as needed.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Keep SHOULD. The need for this requirement should be observed during the experiment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538763"/>
                  </a:ext>
                </a:extLst>
              </a:tr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 bursts … 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specification </a:t>
                      </a: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define, quantify and justify its approach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Normative requirement is mainly documentation related, see above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- Can more clear guidelines be given?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548235"/>
                          </a:solidFill>
                          <a:effectLst/>
                          <a:latin typeface="Calibri" panose="020F0502020204030204" pitchFamily="34" charset="0"/>
                        </a:rPr>
                        <a:t>The normative MUST is removed. Warning text still present.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334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711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A67C-C688-4017-9770-75BDBEBB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Clarification needed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CBABA5C-B82C-45F9-A378-397D08E83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615703"/>
              </p:ext>
            </p:extLst>
          </p:nvPr>
        </p:nvGraphicFramePr>
        <p:xfrm>
          <a:off x="838200" y="1882588"/>
          <a:ext cx="10515600" cy="3442335"/>
        </p:xfrm>
        <a:graphic>
          <a:graphicData uri="http://schemas.openxmlformats.org/drawingml/2006/table">
            <a:tbl>
              <a:tblPr/>
              <a:tblGrid>
                <a:gridCol w="4216879">
                  <a:extLst>
                    <a:ext uri="{9D8B030D-6E8A-4147-A177-3AD203B41FA5}">
                      <a16:colId xmlns:a16="http://schemas.microsoft.com/office/drawing/2014/main" val="4268966178"/>
                    </a:ext>
                  </a:extLst>
                </a:gridCol>
                <a:gridCol w="3361747">
                  <a:extLst>
                    <a:ext uri="{9D8B030D-6E8A-4147-A177-3AD203B41FA5}">
                      <a16:colId xmlns:a16="http://schemas.microsoft.com/office/drawing/2014/main" val="292710830"/>
                    </a:ext>
                  </a:extLst>
                </a:gridCol>
                <a:gridCol w="2936974">
                  <a:extLst>
                    <a:ext uri="{9D8B030D-6E8A-4147-A177-3AD203B41FA5}">
                      <a16:colId xmlns:a16="http://schemas.microsoft.com/office/drawing/2014/main" val="3821708370"/>
                    </a:ext>
                  </a:extLst>
                </a:gridCol>
              </a:tblGrid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provide feedback of the extent of CE marking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Compliant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- Clarification needed for feedback timing and RTT requirements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Some remaining concerns with </a:t>
                      </a:r>
                      <a:r>
                        <a:rPr lang="en-US" sz="1400" b="0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Accuate</a:t>
                      </a: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ECN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- Appropriate feedback timing depends on the proprietary protocol and needs to be tuned to it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Remaining concerns about Accurate ECN needs to be dealt with in tcpm.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928134"/>
                  </a:ext>
                </a:extLst>
              </a:tr>
              <a:tr h="103476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react to packet loss in a way that will coexist safely with a TCP Reno congestion control [RFC5681]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- Compliant to the intent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Not clear what it means "coexist safely with a TCP Reno congestion control"</a:t>
                      </a:r>
                      <a:b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 Don't want to be as degraded as Reno for long RTTs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Seeking input from WG on clarification to this requirement e.g. RFC5033</a:t>
                      </a:r>
                      <a:b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400" b="0" i="0" u="none" strike="noStrike" dirty="0">
                        <a:solidFill>
                          <a:srgbClr val="ED7D3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538763"/>
                  </a:ext>
                </a:extLst>
              </a:tr>
              <a:tr h="69363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implement monitoring to detect non_L4S ECN AQM…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SHOULD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 capable to automatically fall back …</a:t>
                      </a:r>
                    </a:p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MUST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 capable of being replaced by a Classic congestion control …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Robust detection scheme needs real deployment experience.</a:t>
                      </a:r>
                      <a:b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Develop during experiment as needed.</a:t>
                      </a:r>
                      <a:b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Combination with delay-based control could minimize potential issues</a:t>
                      </a:r>
                      <a:b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Clarification: is detection itself required?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</a:rPr>
                        <a:t>- If L4S Operational guidelines draft is adopted, these requirements will need to be aligned with it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334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0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76EB-9286-498F-BFF6-478F6635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for Prague Congestion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6A1B7-1CD1-40C5-B618-DF9127B8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410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Goal: are Prague requirements feasible/realizable and supported by a broad community (allows several different CCs)?</a:t>
            </a:r>
          </a:p>
          <a:p>
            <a:r>
              <a:rPr lang="en-US" sz="2400" dirty="0"/>
              <a:t>Template provided:</a:t>
            </a:r>
          </a:p>
          <a:p>
            <a:pPr lvl="1"/>
            <a:r>
              <a:rPr lang="en-US" sz="2000" dirty="0"/>
              <a:t>List of all normative requirements</a:t>
            </a:r>
          </a:p>
          <a:p>
            <a:pPr lvl="1"/>
            <a:r>
              <a:rPr lang="en-US" sz="2000" dirty="0"/>
              <a:t>List of 3 performance improvement suggestions (no normative text)</a:t>
            </a:r>
          </a:p>
          <a:p>
            <a:r>
              <a:rPr lang="en-US" sz="2400" dirty="0"/>
              <a:t>Targeting Congestion Control developers having a Prague CC, or that plan to support L4S using the L4S-ID ECT(1)</a:t>
            </a:r>
          </a:p>
          <a:p>
            <a:r>
              <a:rPr lang="en-US" sz="2400" dirty="0"/>
              <a:t>2 questions asked: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EF2FDD-CECF-4C7A-80FF-C4D41C30C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64217"/>
              </p:ext>
            </p:extLst>
          </p:nvPr>
        </p:nvGraphicFramePr>
        <p:xfrm>
          <a:off x="838200" y="4736039"/>
          <a:ext cx="10831812" cy="1616202"/>
        </p:xfrm>
        <a:graphic>
          <a:graphicData uri="http://schemas.openxmlformats.org/drawingml/2006/table">
            <a:tbl>
              <a:tblPr firstRow="1" firstCol="1" bandRow="1"/>
              <a:tblGrid>
                <a:gridCol w="3704871">
                  <a:extLst>
                    <a:ext uri="{9D8B030D-6E8A-4147-A177-3AD203B41FA5}">
                      <a16:colId xmlns:a16="http://schemas.microsoft.com/office/drawing/2014/main" val="2281339534"/>
                    </a:ext>
                  </a:extLst>
                </a:gridCol>
                <a:gridCol w="7126941">
                  <a:extLst>
                    <a:ext uri="{9D8B030D-6E8A-4147-A177-3AD203B41FA5}">
                      <a16:colId xmlns:a16="http://schemas.microsoft.com/office/drawing/2014/main" val="2578596846"/>
                    </a:ext>
                  </a:extLst>
                </a:gridCol>
              </a:tblGrid>
              <a:tr h="1525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Compliant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en-US" sz="2000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Partially Compliant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Non-compliant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538135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Explain at what level you (plan to) meet the requirement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description/limitations/remarks/explanation related to evaluation, implementation and plans (will implement or will not implement) can be explained here. </a:t>
                      </a:r>
                      <a:r>
                        <a:rPr lang="en-US" sz="2000" dirty="0">
                          <a:solidFill>
                            <a:srgbClr val="ED7D3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expected or experienced issues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objections/disagreements to the requirement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 be explained and colored appropriately here.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166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87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07050-22C2-43A2-A93F-552C03A06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responses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8E92A-E1C2-4AA9-88E8-801A244F4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3 were publicly shared:</a:t>
            </a:r>
          </a:p>
          <a:p>
            <a:r>
              <a:rPr lang="en-US" dirty="0"/>
              <a:t>Linux TCP-Prague by L4Steam</a:t>
            </a:r>
          </a:p>
          <a:p>
            <a:r>
              <a:rPr lang="en-US" dirty="0" err="1"/>
              <a:t>SCReAM</a:t>
            </a:r>
            <a:r>
              <a:rPr lang="en-US" dirty="0"/>
              <a:t> by Ingemar Johansson</a:t>
            </a:r>
          </a:p>
          <a:p>
            <a:r>
              <a:rPr lang="en-US" dirty="0" err="1"/>
              <a:t>GeforceNow</a:t>
            </a:r>
            <a:r>
              <a:rPr lang="en-US" dirty="0"/>
              <a:t> by NVIDIA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   </a:t>
            </a:r>
            <a:r>
              <a:rPr lang="en-US" dirty="0">
                <a:sym typeface="Wingdings" panose="05000000000000000000" pitchFamily="2" charset="2"/>
              </a:rPr>
              <a:t> Listed </a:t>
            </a:r>
            <a:r>
              <a:rPr lang="en-US" dirty="0"/>
              <a:t>in </a:t>
            </a:r>
            <a:r>
              <a:rPr lang="en-US" sz="2400" dirty="0">
                <a:hlinkClick r:id="rId2"/>
              </a:rPr>
              <a:t>https://l4steam.github.io/#prague-requirements-compliance</a:t>
            </a:r>
            <a:endParaRPr lang="en-US" sz="2400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Other responses shared privately: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</a:t>
            </a:r>
            <a:r>
              <a:rPr lang="en-US" dirty="0">
                <a:sym typeface="Wingdings" panose="05000000000000000000" pitchFamily="2" charset="2"/>
              </a:rPr>
              <a:t> consolidated summary available at: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        </a:t>
            </a:r>
            <a:r>
              <a:rPr lang="en-US" sz="2400" dirty="0">
                <a:sym typeface="Wingdings" panose="05000000000000000000" pitchFamily="2" charset="2"/>
                <a:hlinkClick r:id="rId3"/>
              </a:rPr>
              <a:t>https://l4steam.github.io/PragueReqs/Prague_requirements_consolidated.pdf</a:t>
            </a:r>
            <a:endParaRPr lang="en-US" sz="2400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74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FC4D2-98D3-4BDB-A94B-80892375A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Compliant/supported or planned</a:t>
            </a:r>
            <a:r>
              <a:rPr lang="en-US" dirty="0"/>
              <a:t> by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637BB-68E5-4610-9F92-3A8FED74E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9219" cy="4351338"/>
          </a:xfrm>
        </p:spPr>
        <p:txBody>
          <a:bodyPr>
            <a:normAutofit/>
          </a:bodyPr>
          <a:lstStyle/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Requirements: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An L4S sender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set the ECN field to ECT(1)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0" i="0" u="none" strike="noStrike" dirty="0">
                <a:solidFill>
                  <a:schemeClr val="accent2"/>
                </a:solidFill>
                <a:effectLst/>
                <a:latin typeface="Calibri" panose="020F0502020204030204" pitchFamily="34" charset="0"/>
              </a:rPr>
              <a:t>OS APIs and Kernels need to support it</a:t>
            </a:r>
            <a:r>
              <a:rPr lang="en-US" sz="1800" b="0" i="0" u="none" strike="noStrike" dirty="0">
                <a:solidFill>
                  <a:srgbClr val="548235"/>
                </a:solidFill>
                <a:effectLst/>
                <a:latin typeface="Calibri" panose="020F0502020204030204" pitchFamily="34" charset="0"/>
              </a:rPr>
              <a:t> </a:t>
            </a:r>
            <a:endParaRPr lang="en-US" sz="1800" dirty="0">
              <a:latin typeface="Arial" panose="020B060402020202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 NOT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set ECT(1) unless it complies with …</a:t>
            </a:r>
            <a:endParaRPr lang="en-US" sz="1800" dirty="0">
              <a:latin typeface="Arial" panose="020B060402020202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 sender that sets ECT(1)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SHOULD</a:t>
            </a:r>
            <a:r>
              <a:rPr lang="en-US" sz="1800" dirty="0">
                <a:solidFill>
                  <a:srgbClr val="ED7D31"/>
                </a:solidFill>
                <a:latin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implement a scalable congestion control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MUST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provide feedback of the extent of CE marking …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Some remaining concerns with Accurate ECN </a:t>
            </a: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  <a:sym typeface="Wingdings" panose="05000000000000000000" pitchFamily="2" charset="2"/>
              </a:rPr>
              <a:t> tcpm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reduce RTT bias …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dirty="0">
                <a:solidFill>
                  <a:schemeClr val="accent6"/>
                </a:solidFill>
                <a:latin typeface="Calibri" panose="020F0502020204030204" pitchFamily="34" charset="0"/>
              </a:rPr>
              <a:t>Also, more throughput is planned for longer RTTs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SHOULD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detect loss by counting in time-based units …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Non-Normative performance suggestions: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Setting ECT(1) in TCP Control Packets and Retransmissions</a:t>
            </a:r>
            <a:endParaRPr lang="en-US" sz="2400" dirty="0">
              <a:latin typeface="Arial" panose="020B060402020202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Faster than Additive Increase</a:t>
            </a:r>
            <a:endParaRPr lang="en-US" sz="2400" dirty="0">
              <a:latin typeface="Arial" panose="020B060402020202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Faster Convergence at Flow Start</a:t>
            </a:r>
            <a:endParaRPr lang="en-US" sz="2400" dirty="0">
              <a:latin typeface="Arial" panose="020B060402020202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Actions on the draft:</a:t>
            </a:r>
          </a:p>
          <a:p>
            <a:pPr marL="0" indent="0">
              <a:buNone/>
            </a:pP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>
                <a:solidFill>
                  <a:schemeClr val="accent6"/>
                </a:solidFill>
              </a:rPr>
              <a:t>OK after minor clarifications</a:t>
            </a:r>
          </a:p>
        </p:txBody>
      </p:sp>
    </p:spTree>
    <p:extLst>
      <p:ext uri="{BB962C8B-B14F-4D97-AF65-F5344CB8AC3E}">
        <p14:creationId xmlns:p14="http://schemas.microsoft.com/office/powerpoint/2010/main" val="1913947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748C-89CC-4056-81BC-BFFC69630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Strong objections on documentation-only </a:t>
            </a:r>
            <a:r>
              <a:rPr lang="en-US" sz="4000" dirty="0" err="1"/>
              <a:t>reqs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91F3D-496E-425E-A50B-71E2CDD8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The specification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describe in detail …</a:t>
            </a:r>
            <a:endParaRPr lang="en-US" sz="2400" dirty="0">
              <a:latin typeface="Arial" panose="020B060402020202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The specification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define, quantify and justify burst limit approach …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sz="1800" b="0" i="0" u="none" strike="noStrike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- Are these documentation requirement really needed?</a:t>
            </a:r>
            <a:b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- How can it be enforced?</a:t>
            </a:r>
            <a:b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- May not be possible (proprietary).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Actions on the draft: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0" i="0" u="none" strike="noStrike" dirty="0">
                <a:solidFill>
                  <a:srgbClr val="548235"/>
                </a:solidFill>
                <a:effectLst/>
                <a:latin typeface="Calibri" panose="020F0502020204030204" pitchFamily="34" charset="0"/>
              </a:rPr>
              <a:t>These requirements have been removed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51583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748C-89CC-4056-81BC-BFFC69630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Needs experimental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91F3D-496E-425E-A50B-71E2CDD8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SHOULD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scale down to fractional congestion window …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Not all convinced if it will be a problem on the Internet, and might not implement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Multiple research implementations exist; others support it or plan to implement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Not a safety issue, but would prevent extra latency on L4S-only queues and drop on Coupled-AQMs</a:t>
            </a:r>
            <a:b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0" i="0" u="none" strike="noStrike" dirty="0">
                <a:solidFill>
                  <a:schemeClr val="accent2"/>
                </a:solidFill>
                <a:effectLst/>
                <a:latin typeface="Calibri" panose="020F0502020204030204" pitchFamily="34" charset="0"/>
              </a:rPr>
              <a:t>Propose: Keep SHOULD. Develop further during experiment as needed.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Actions on the draft: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Updated based on discussions on the mailing list (further refinement/clarifications)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22882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748C-89CC-4056-81BC-BFFC69630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Needs experimental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91F3D-496E-425E-A50B-71E2CDD8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 </a:t>
            </a:r>
            <a:r>
              <a:rPr lang="en-US" sz="1800" dirty="0">
                <a:latin typeface="Calibri" panose="020F0502020204030204" pitchFamily="34" charset="0"/>
              </a:rPr>
              <a:t>implement monitoring to detect non_L4S ECN AQM…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dirty="0">
                <a:solidFill>
                  <a:srgbClr val="ED7D31"/>
                </a:solidFill>
                <a:latin typeface="Calibri" panose="020F0502020204030204" pitchFamily="34" charset="0"/>
              </a:rPr>
              <a:t>I</a:t>
            </a: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s detection itself required?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Robust detection scheme needs real deployment experience.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Combination with delay-based control could minimize potential issues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Develop during experiment as needed.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endParaRPr lang="en-US" sz="1800" b="0" i="0" u="none" strike="noStrike" dirty="0">
              <a:solidFill>
                <a:srgbClr val="ED7D31"/>
              </a:solidFill>
              <a:effectLst/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SHOULD </a:t>
            </a:r>
            <a:r>
              <a:rPr lang="en-US" sz="1800" dirty="0">
                <a:latin typeface="Calibri" panose="020F0502020204030204" pitchFamily="34" charset="0"/>
              </a:rPr>
              <a:t>be capable to automatically fall back …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MUST </a:t>
            </a:r>
            <a:r>
              <a:rPr lang="en-US" sz="1800" dirty="0">
                <a:latin typeface="Calibri" panose="020F0502020204030204" pitchFamily="34" charset="0"/>
              </a:rPr>
              <a:t>be capable of being replaced (operator action) by a Classic congestion control …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Is “replace” required or can it disable L4S part to reduce to Classic response only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dirty="0">
                <a:solidFill>
                  <a:srgbClr val="ED7D31"/>
                </a:solidFill>
                <a:latin typeface="Calibri" panose="020F0502020204030204" pitchFamily="34" charset="0"/>
              </a:rPr>
              <a:t>On active flows or new flows</a:t>
            </a:r>
            <a:endParaRPr lang="en-US" sz="1800" b="0" i="0" u="none" strike="noStrike" dirty="0">
              <a:solidFill>
                <a:srgbClr val="ED7D31"/>
              </a:solidFill>
              <a:effectLst/>
              <a:latin typeface="Calibri" panose="020F0502020204030204" pitchFamily="34" charset="0"/>
            </a:endParaRP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endParaRPr lang="en-US" sz="1800" dirty="0">
              <a:solidFill>
                <a:srgbClr val="ED7D31"/>
              </a:solidFill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b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If L4S Operational guidelines draft is adopted, these requirements will need to be aligned with it</a:t>
            </a:r>
            <a:r>
              <a:rPr lang="en-US" sz="1800" b="0" i="0" u="none" strike="noStrike" dirty="0">
                <a:solidFill>
                  <a:schemeClr val="accent2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Actions on the draft: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Todo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: further refinement/clarifications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5989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748C-89CC-4056-81BC-BFFC69630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accent6"/>
                </a:solidFill>
              </a:rPr>
              <a:t>Compliant (to intent) </a:t>
            </a:r>
            <a:r>
              <a:rPr lang="en-US" sz="4000" dirty="0"/>
              <a:t>by all: Needs Clarification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91F3D-496E-425E-A50B-71E2CDD8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1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MUST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react to packet loss in a way that will coexist safely with a TCP Reno congestion control [RFC5681] …</a:t>
            </a: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Not clear what it means "coexist safely with a TCP Reno congestion control“</a:t>
            </a:r>
          </a:p>
          <a:p>
            <a:pPr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Tx/>
              <a:buChar char="-"/>
            </a:pPr>
            <a:r>
              <a:rPr lang="en-US" sz="1800" b="0" i="0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Don't want to be as degraded as Reno for long RTTs</a:t>
            </a:r>
            <a:endParaRPr lang="en-US" sz="1800" dirty="0">
              <a:solidFill>
                <a:srgbClr val="ED7D31"/>
              </a:solidFill>
              <a:latin typeface="Calibri" panose="020F0502020204030204" pitchFamily="34" charset="0"/>
            </a:endParaRP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b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1800" b="0" i="0" u="none" strike="noStrike" dirty="0">
                <a:solidFill>
                  <a:srgbClr val="ED7D31"/>
                </a:solidFill>
                <a:effectLst/>
                <a:latin typeface="Calibri" panose="020F0502020204030204" pitchFamily="34" charset="0"/>
              </a:rPr>
              <a:t>Seeking input from WG on correct wording for this requirement e.g. RFC5033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Discussion started on the mailing list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marL="0" indent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Balance between openness to innovations and guidance/recommendations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en-US" sz="1800" dirty="0">
                <a:solidFill>
                  <a:prstClr val="black"/>
                </a:solidFill>
                <a:sym typeface="Wingdings" panose="05000000000000000000" pitchFamily="2" charset="2"/>
              </a:rPr>
              <a:t>keep open during experiment, not the mechanism but the result </a:t>
            </a:r>
            <a:r>
              <a:rPr lang="en-US" sz="1800">
                <a:solidFill>
                  <a:prstClr val="black"/>
                </a:solidFill>
                <a:sym typeface="Wingdings" panose="05000000000000000000" pitchFamily="2" charset="2"/>
              </a:rPr>
              <a:t>is important</a:t>
            </a:r>
            <a:endParaRPr lang="en-US" sz="1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en-US" sz="1800" dirty="0">
                <a:solidFill>
                  <a:prstClr val="black"/>
                </a:solidFill>
                <a:sym typeface="Wingdings" panose="05000000000000000000" pitchFamily="2" charset="2"/>
              </a:rPr>
              <a:t>Practical example in TCP-Prague CC draft</a:t>
            </a:r>
            <a:endParaRPr lang="en-US" sz="1800" dirty="0">
              <a:solidFill>
                <a:prstClr val="black"/>
              </a:solidFill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fontAlgn="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20238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5314F-8B99-49F3-A3AD-B737388FE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FBC3A-14F5-444D-91DB-657B0F9A0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Strong objections against “MUST document”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all removed</a:t>
            </a:r>
          </a:p>
          <a:p>
            <a:endParaRPr lang="en-US" dirty="0"/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Develop during experiment to determine need and get real live data: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Scaling down to fractional windows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Classic ECN bottleneck detection </a:t>
            </a:r>
            <a:r>
              <a:rPr lang="en-US" dirty="0">
                <a:solidFill>
                  <a:schemeClr val="accent2"/>
                </a:solidFill>
                <a:sym typeface="Wingdings" panose="05000000000000000000" pitchFamily="2" charset="2"/>
              </a:rPr>
              <a:t> align with L4S-ops if adopted</a:t>
            </a:r>
            <a:endParaRPr lang="en-US" dirty="0">
              <a:solidFill>
                <a:schemeClr val="accent2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Others already have implementations, or req’s are seen as feasible and are planned to be implemented</a:t>
            </a:r>
          </a:p>
          <a:p>
            <a:endParaRPr lang="en-US" dirty="0"/>
          </a:p>
          <a:p>
            <a:r>
              <a:rPr lang="en-US" dirty="0"/>
              <a:t>Other inputs are still welcome (public or private)</a:t>
            </a:r>
          </a:p>
        </p:txBody>
      </p:sp>
    </p:spTree>
    <p:extLst>
      <p:ext uri="{BB962C8B-B14F-4D97-AF65-F5344CB8AC3E}">
        <p14:creationId xmlns:p14="http://schemas.microsoft.com/office/powerpoint/2010/main" val="417286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6515</TotalTime>
  <Words>1394</Words>
  <Application>Microsoft Office PowerPoint</Application>
  <PresentationFormat>Widescreen</PresentationFormat>
  <Paragraphs>159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Prague requirements survey based on draft-ietf-tsvwg-ecn-l4s-id-12 updates in draft-ietf-tsvwg-ecn-l4s-id-14</vt:lpstr>
      <vt:lpstr>Survey for Prague Congestion Controls</vt:lpstr>
      <vt:lpstr>Multiple responses received</vt:lpstr>
      <vt:lpstr>Compliant/supported or planned by all</vt:lpstr>
      <vt:lpstr>Strong objections on documentation-only reqs</vt:lpstr>
      <vt:lpstr>Needs experimental data</vt:lpstr>
      <vt:lpstr>Needs experimental data</vt:lpstr>
      <vt:lpstr>Compliant (to intent) by all: Needs Clarification</vt:lpstr>
      <vt:lpstr>Conclusion</vt:lpstr>
      <vt:lpstr>Backup</vt:lpstr>
      <vt:lpstr>All agreed: Compliant or planned</vt:lpstr>
      <vt:lpstr>All agreed (non-normative):  Supported or planned</vt:lpstr>
      <vt:lpstr>Questioned and Strong objections</vt:lpstr>
      <vt:lpstr>Clarification needed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Modified Explicit Congestion Notification (ECN) Semantics                    for Ultra-Low Queuing Delay (L4S)                      draft-ietf-tsvwg-ecn-l4s-id-13</dc:title>
  <dc:creator>De Schepper, Koen (Nokia - BE/Antwerp)</dc:creator>
  <cp:lastModifiedBy>De Schepper, Koen (Nokia - BE/Antwerp)</cp:lastModifiedBy>
  <cp:revision>46</cp:revision>
  <dcterms:created xsi:type="dcterms:W3CDTF">2021-03-05T09:38:56Z</dcterms:created>
  <dcterms:modified xsi:type="dcterms:W3CDTF">2021-03-09T22:14:33Z</dcterms:modified>
</cp:coreProperties>
</file>